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29" r:id="rId4"/>
  </p:sldMasterIdLst>
  <p:notesMasterIdLst>
    <p:notesMasterId r:id="rId36"/>
  </p:notesMasterIdLst>
  <p:handoutMasterIdLst>
    <p:handoutMasterId r:id="rId37"/>
  </p:handoutMasterIdLst>
  <p:sldIdLst>
    <p:sldId id="1367" r:id="rId5"/>
    <p:sldId id="1391" r:id="rId6"/>
    <p:sldId id="1392" r:id="rId7"/>
    <p:sldId id="1393" r:id="rId8"/>
    <p:sldId id="1397" r:id="rId9"/>
    <p:sldId id="1378" r:id="rId10"/>
    <p:sldId id="1410" r:id="rId11"/>
    <p:sldId id="1381" r:id="rId12"/>
    <p:sldId id="1398" r:id="rId13"/>
    <p:sldId id="1382" r:id="rId14"/>
    <p:sldId id="1399" r:id="rId15"/>
    <p:sldId id="1400" r:id="rId16"/>
    <p:sldId id="1383" r:id="rId17"/>
    <p:sldId id="1403" r:id="rId18"/>
    <p:sldId id="1387" r:id="rId19"/>
    <p:sldId id="1414" r:id="rId20"/>
    <p:sldId id="1388" r:id="rId21"/>
    <p:sldId id="1386" r:id="rId22"/>
    <p:sldId id="1412" r:id="rId23"/>
    <p:sldId id="1411" r:id="rId24"/>
    <p:sldId id="1402" r:id="rId25"/>
    <p:sldId id="1401" r:id="rId26"/>
    <p:sldId id="1384" r:id="rId27"/>
    <p:sldId id="1395" r:id="rId28"/>
    <p:sldId id="1394" r:id="rId29"/>
    <p:sldId id="1389" r:id="rId30"/>
    <p:sldId id="1405" r:id="rId31"/>
    <p:sldId id="1379" r:id="rId32"/>
    <p:sldId id="1413" r:id="rId33"/>
    <p:sldId id="1406" r:id="rId34"/>
    <p:sldId id="1326" r:id="rId3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chine Learning &amp; Data Science Conference Template" id="{A073DAE3-B461-442F-A3D3-6642BD875E45}">
          <p14:sldIdLst>
            <p14:sldId id="1367"/>
            <p14:sldId id="1391"/>
            <p14:sldId id="1392"/>
            <p14:sldId id="1393"/>
            <p14:sldId id="1397"/>
            <p14:sldId id="1378"/>
            <p14:sldId id="1410"/>
            <p14:sldId id="1381"/>
            <p14:sldId id="1398"/>
            <p14:sldId id="1382"/>
            <p14:sldId id="1399"/>
            <p14:sldId id="1400"/>
            <p14:sldId id="1383"/>
            <p14:sldId id="1403"/>
            <p14:sldId id="1387"/>
            <p14:sldId id="1414"/>
            <p14:sldId id="1388"/>
            <p14:sldId id="1386"/>
            <p14:sldId id="1412"/>
            <p14:sldId id="1411"/>
            <p14:sldId id="1402"/>
            <p14:sldId id="1401"/>
            <p14:sldId id="1384"/>
            <p14:sldId id="1395"/>
            <p14:sldId id="1394"/>
            <p14:sldId id="1389"/>
            <p14:sldId id="1405"/>
            <p14:sldId id="1379"/>
            <p14:sldId id="1413"/>
            <p14:sldId id="1406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050"/>
    <a:srgbClr val="E81123"/>
    <a:srgbClr val="000000"/>
    <a:srgbClr val="525252"/>
    <a:srgbClr val="0078D7"/>
    <a:srgbClr val="00188F"/>
    <a:srgbClr val="107C10"/>
    <a:srgbClr val="008272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88" autoAdjust="0"/>
    <p:restoredTop sz="72289" autoAdjust="0"/>
  </p:normalViewPr>
  <p:slideViewPr>
    <p:cSldViewPr>
      <p:cViewPr>
        <p:scale>
          <a:sx n="100" d="100"/>
          <a:sy n="100" d="100"/>
        </p:scale>
        <p:origin x="164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51" d="100"/>
          <a:sy n="51" d="100"/>
        </p:scale>
        <p:origin x="2886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handoutMaster" Target="handoutMasters/handoutMaster1.xml"/><Relationship Id="rId38" Type="http://schemas.openxmlformats.org/officeDocument/2006/relationships/commentAuthors" Target="commentAuthor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Machine Learning &amp; Data Science Conference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AC81E-368F-4E9E-9104-9136B0B06999}" type="datetime8">
              <a:rPr lang="en-US" smtClean="0">
                <a:latin typeface="Segoe UI" pitchFamily="34" charset="0"/>
              </a:rPr>
              <a:t>9/26/16 11:28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/>
              <a:t>Machine Learning &amp; Data Science Conference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E52B4378-5197-457A-B0C2-ABA012FC62D0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49B46EF-B7F9-4B74-B748-BF4D691D8DF1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73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6AC1307-936D-403B-B0C8-3A31174584B5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29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4E6F01A-813E-4641-BE99-F4D4892415B2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21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4E6F01A-813E-4641-BE99-F4D4892415B2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E5AF646-47EA-481B-B45B-8F58F5DC46C6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723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86516DF-C4C7-4521-9786-58292AD5C48D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79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86516DF-C4C7-4521-9786-58292AD5C48D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893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86516DF-C4C7-4521-9786-58292AD5C48D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C21EB15-D8B9-403F-AE5A-A009458B2EEC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179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500173B-B4A5-478D-8AFF-55287B5D2DD8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3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DE0AF08-AE82-4BCF-BFB9-E0F0C5B3A853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62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B9E2C75-421D-4691-A062-5F91EEC16885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137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D258BE6-58CB-4DFD-8973-1ADE5566C251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01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B136748-9643-49EA-9029-DBB1088561AE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99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902307D-84C4-4949-93EB-94E98F560C54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42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E245A1E-80E1-4EC8-8AC5-9B4DBD56D117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5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712CA99-714B-4157-ADF7-8380C9986418}" type="datetime8">
              <a:rPr lang="en-US" smtClean="0">
                <a:solidFill>
                  <a:prstClr val="black"/>
                </a:solidFill>
              </a:rPr>
              <a:t>9/26/16 11:28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F4D6A4-ABAD-4323-A417-42D3F6BE16B7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59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D4AC13F-22EC-49EB-B401-E80571FED46B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19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BC66453-8ADD-4CF4-ACB1-7D2A5B73A32A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41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BD099B9-3C24-4D35-85EA-57D6A670AAA6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25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69DAF93-3652-44B4-BA3B-DC1DBA054E44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554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3E97E97-6D7D-4D9A-8044-DEBEC2725515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350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AE1DC1E-3EAE-4248-B51C-2191190B9FDC}" type="datetime8">
              <a:rPr lang="en-US" smtClean="0"/>
              <a:t>9/26/16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98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93688" y="3224716"/>
            <a:ext cx="11887200" cy="267765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67957" y="489050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3688" y="5776606"/>
            <a:ext cx="10195024" cy="9325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May 28 – 29, 2015  •  MSCC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15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Static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1411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8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8" r:id="rId2"/>
    <p:sldLayoutId id="2147484270" r:id="rId3"/>
    <p:sldLayoutId id="2147484240" r:id="rId4"/>
    <p:sldLayoutId id="2147484241" r:id="rId5"/>
    <p:sldLayoutId id="214748424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252" r:id="rId13"/>
    <p:sldLayoutId id="2147484253" r:id="rId14"/>
    <p:sldLayoutId id="2147484254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3" r:id="rId2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resnet/RESNET/fullvideo.aspx?id=33960&amp;playlist=8318c8d3-ea62-4e3c-8555-4dd67c5b489d" TargetMode="External"/><Relationship Id="rId4" Type="http://schemas.openxmlformats.org/officeDocument/2006/relationships/hyperlink" Target="http://codebox/m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resnet/myresnet.aspx?_cn=RESNET&amp;spid=8318c8d3-ea62-4e3c-8555-4dd67c5b489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5" Type="http://schemas.openxmlformats.org/officeDocument/2006/relationships/image" Target="../media/image39.jpeg"/><Relationship Id="rId6" Type="http://schemas.openxmlformats.org/officeDocument/2006/relationships/image" Target="../media/image40.jpeg"/><Relationship Id="rId7" Type="http://schemas.openxmlformats.org/officeDocument/2006/relationships/image" Target="../media/image41.jpeg"/><Relationship Id="rId8" Type="http://schemas.openxmlformats.org/officeDocument/2006/relationships/image" Target="../media/image42.jpeg"/><Relationship Id="rId9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 Framework for Data Science Projects: </a:t>
            </a:r>
            <a:r>
              <a:rPr lang="en-US" sz="4400" b="1" dirty="0"/>
              <a:t>Recommendations</a:t>
            </a:r>
            <a:r>
              <a:rPr lang="en-US" sz="4400" dirty="0"/>
              <a:t> and </a:t>
            </a:r>
            <a:r>
              <a:rPr lang="en-US" sz="4400" b="1" dirty="0"/>
              <a:t>Pitfalls</a:t>
            </a:r>
            <a:r>
              <a:rPr lang="en-US" sz="4400" dirty="0"/>
              <a:t> to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Ekrem Kocaguneli</a:t>
            </a:r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r>
              <a:rPr lang="en-US" sz="1400" dirty="0"/>
              <a:t>1</a:t>
            </a:r>
            <a:r>
              <a:rPr lang="en-US" sz="1400" dirty="0" smtClean="0"/>
              <a:t>0/29/2015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90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Data Extraction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77003" y="1516062"/>
            <a:ext cx="11887200" cy="513986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buFont typeface="Arial" pitchFamily="34" charset="0"/>
              <a:buChar char="•"/>
            </a:pPr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Identify and prioritize data 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needs and sources</a:t>
            </a:r>
            <a:endParaRPr lang="en-US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Taking data availability for granted (do you have the data? Of course, but …)</a:t>
            </a:r>
          </a:p>
          <a:p>
            <a:pPr marL="800100" lvl="3" indent="-342900">
              <a:buFont typeface="Arial" pitchFamily="34" charset="0"/>
              <a:buChar char="•"/>
            </a:pPr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E.g. Dev and PM info, who worked in projects was missing or scattered in doc 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files</a:t>
            </a:r>
          </a:p>
          <a:p>
            <a:pPr marL="800100" lvl="3" indent="-342900">
              <a:buFont typeface="Arial" pitchFamily="34" charset="0"/>
              <a:buChar char="•"/>
            </a:pPr>
            <a:endParaRPr lang="en-US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Identify and define appropriate metrics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Use previous literature to see similar metrics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Utilize metric definition ideas like GQM (goal, 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question, </a:t>
            </a:r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metric) 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approach [12]</a:t>
            </a:r>
          </a:p>
          <a:p>
            <a:pPr lvl="2"/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	</a:t>
            </a:r>
            <a:r>
              <a:rPr lang="en-US" dirty="0" smtClean="0">
                <a:solidFill>
                  <a:srgbClr val="FFC000"/>
                </a:solidFill>
              </a:rPr>
              <a:t>1. Goal: 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Specify conceptual goals, e.g. improving release quality</a:t>
            </a:r>
          </a:p>
          <a:p>
            <a:pPr lvl="2"/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	</a:t>
            </a:r>
            <a:r>
              <a:rPr lang="en-US" dirty="0" smtClean="0">
                <a:solidFill>
                  <a:srgbClr val="FFC000"/>
                </a:solidFill>
              </a:rPr>
              <a:t>2. Question: 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Characterize the objectives, e.g. </a:t>
            </a:r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hat is the code-review model, </a:t>
            </a:r>
          </a:p>
          <a:p>
            <a:pPr lvl="2"/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	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		how good is the release?</a:t>
            </a:r>
          </a:p>
          <a:p>
            <a:pPr lvl="2"/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	</a:t>
            </a:r>
            <a:r>
              <a:rPr lang="en-US" dirty="0" smtClean="0">
                <a:solidFill>
                  <a:srgbClr val="FFC000"/>
                </a:solidFill>
              </a:rPr>
              <a:t>3. Metric: 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 quantitative measure for question, e.g. average review count per check-in,</a:t>
            </a:r>
          </a:p>
          <a:p>
            <a:pPr lvl="2"/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	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		average post-release bug count per file and so on. </a:t>
            </a:r>
            <a:endParaRPr lang="en-US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  <a:p>
            <a:pPr marL="812800" lvl="2" indent="-241300">
              <a:buFont typeface="Arial" pitchFamily="34" charset="0"/>
              <a:buChar char="•"/>
            </a:pPr>
            <a:endParaRPr lang="en-US" sz="24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9011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Data Extraction (</a:t>
            </a:r>
            <a:r>
              <a:rPr lang="en-US" dirty="0" err="1" smtClean="0"/>
              <a:t>cntd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03" y="1744662"/>
            <a:ext cx="11887200" cy="4530471"/>
          </a:xfrm>
        </p:spPr>
        <p:txBody>
          <a:bodyPr/>
          <a:lstStyle/>
          <a:p>
            <a:pPr marL="342900" lvl="0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Collect data through qualitative (survey, interview) and quantitative methods (mining repositories)</a:t>
            </a:r>
          </a:p>
          <a:p>
            <a:pPr marL="342900" lvl="0" indent="-342900">
              <a:buFont typeface="Arial" pitchFamily="34" charset="0"/>
              <a:buChar char="•"/>
            </a:pPr>
            <a:endParaRPr lang="en-US" dirty="0" smtClean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Possible pitfalls 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FFC000"/>
                </a:solidFill>
              </a:rPr>
              <a:t>Missing important domain knowledge or making false assumptions</a:t>
            </a:r>
            <a:r>
              <a:rPr lang="en-US" sz="2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: e.g. </a:t>
            </a:r>
            <a:r>
              <a:rPr lang="en-US" sz="24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Dll’s</a:t>
            </a:r>
            <a:r>
              <a:rPr lang="en-US" sz="2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believed to be developed by single teams (for 80% of project duration), are in fact developed by multiple </a:t>
            </a:r>
            <a:r>
              <a:rPr lang="en-US" sz="24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teams [13]</a:t>
            </a:r>
            <a:endParaRPr lang="en-US" sz="24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  <a:p>
            <a:pPr marL="584200" lvl="1" indent="-241300">
              <a:buFont typeface="Arial" pitchFamily="34" charset="0"/>
              <a:buChar char="•"/>
            </a:pPr>
            <a:r>
              <a:rPr lang="en-US" sz="24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Involve as many </a:t>
            </a:r>
            <a:r>
              <a:rPr lang="en-US" sz="2400" dirty="0" smtClean="0">
                <a:solidFill>
                  <a:srgbClr val="FFC000"/>
                </a:solidFill>
              </a:rPr>
              <a:t>domain experts </a:t>
            </a:r>
            <a:r>
              <a:rPr lang="en-US" sz="24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as possible as early as possible</a:t>
            </a:r>
            <a:endParaRPr lang="en-US" dirty="0"/>
          </a:p>
          <a:p>
            <a:pPr marL="812800" lvl="2" indent="-241300">
              <a:buFont typeface="Arial" pitchFamily="34" charset="0"/>
              <a:buChar char="•"/>
            </a:pPr>
            <a:endParaRPr lang="en-US" sz="2400" dirty="0" smtClean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386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3. Descriptive Analytics</a:t>
            </a:r>
            <a:endParaRPr lang="en-US" sz="7200" dirty="0"/>
          </a:p>
        </p:txBody>
      </p:sp>
      <p:grpSp>
        <p:nvGrpSpPr>
          <p:cNvPr id="3" name="Group 2"/>
          <p:cNvGrpSpPr/>
          <p:nvPr/>
        </p:nvGrpSpPr>
        <p:grpSpPr>
          <a:xfrm>
            <a:off x="579437" y="3725862"/>
            <a:ext cx="10454581" cy="1851261"/>
            <a:chOff x="731897" y="3497262"/>
            <a:chExt cx="11064120" cy="2303965"/>
          </a:xfrm>
        </p:grpSpPr>
        <p:sp>
          <p:nvSpPr>
            <p:cNvPr id="4" name="Right Arrow 3"/>
            <p:cNvSpPr/>
            <p:nvPr/>
          </p:nvSpPr>
          <p:spPr bwMode="auto">
            <a:xfrm>
              <a:off x="731897" y="3497262"/>
              <a:ext cx="11064120" cy="1920219"/>
            </a:xfrm>
            <a:prstGeom prst="rightArrow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006215" y="4137335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Problem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Selection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414903" y="4158449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Extraction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890039" y="4135872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Descriptive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Analytics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8687091" y="4137335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Predictive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Analytics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Round Single Corner Rectangle 8"/>
            <p:cNvSpPr/>
            <p:nvPr/>
          </p:nvSpPr>
          <p:spPr bwMode="auto">
            <a:xfrm>
              <a:off x="973141" y="4751805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Specific and business-focused questions</a:t>
              </a:r>
            </a:p>
          </p:txBody>
        </p:sp>
        <p:sp>
          <p:nvSpPr>
            <p:cNvPr id="10" name="Round Single Corner Rectangle 9"/>
            <p:cNvSpPr/>
            <p:nvPr/>
          </p:nvSpPr>
          <p:spPr bwMode="auto">
            <a:xfrm>
              <a:off x="3419164" y="4796960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Data sources and data health</a:t>
              </a:r>
            </a:p>
          </p:txBody>
        </p:sp>
        <p:sp>
          <p:nvSpPr>
            <p:cNvPr id="11" name="Round Single Corner Rectangle 10"/>
            <p:cNvSpPr/>
            <p:nvPr/>
          </p:nvSpPr>
          <p:spPr bwMode="auto">
            <a:xfrm>
              <a:off x="5865187" y="4793935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Gaining insight into data</a:t>
              </a:r>
            </a:p>
          </p:txBody>
        </p:sp>
        <p:sp>
          <p:nvSpPr>
            <p:cNvPr id="12" name="Round Single Corner Rectangle 11"/>
            <p:cNvSpPr/>
            <p:nvPr/>
          </p:nvSpPr>
          <p:spPr bwMode="auto">
            <a:xfrm>
              <a:off x="8311211" y="4751805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Predictions for future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300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Descriptive Analytics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03" y="1394165"/>
            <a:ext cx="11887200" cy="3754874"/>
          </a:xfrm>
        </p:spPr>
        <p:txBody>
          <a:bodyPr/>
          <a:lstStyle/>
          <a:p>
            <a:pPr marL="342900" lvl="0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Once data is collected, descriptive stats help gain an understanding of the data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Start with simple visualizations (plot instances of features, plot </a:t>
            </a:r>
            <a:r>
              <a:rPr lang="en-US" b="1" dirty="0" smtClean="0">
                <a:solidFill>
                  <a:srgbClr val="FFC000"/>
                </a:solidFill>
              </a:rPr>
              <a:t>percentiles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from 1 to 100)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Try </a:t>
            </a:r>
            <a:r>
              <a:rPr lang="en-US" b="1" dirty="0" smtClean="0">
                <a:solidFill>
                  <a:srgbClr val="FFC000"/>
                </a:solidFill>
              </a:rPr>
              <a:t>box plots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and </a:t>
            </a:r>
            <a:r>
              <a:rPr lang="en-US" b="1" dirty="0">
                <a:solidFill>
                  <a:srgbClr val="FFC000"/>
                </a:solidFill>
              </a:rPr>
              <a:t>histograms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(to get a feeling of distribution)</a:t>
            </a:r>
          </a:p>
        </p:txBody>
      </p:sp>
    </p:spTree>
    <p:extLst>
      <p:ext uri="{BB962C8B-B14F-4D97-AF65-F5344CB8AC3E}">
        <p14:creationId xmlns:p14="http://schemas.microsoft.com/office/powerpoint/2010/main" val="77808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Descriptive Analytics (</a:t>
            </a:r>
            <a:r>
              <a:rPr lang="en-US" dirty="0" err="1" smtClean="0"/>
              <a:t>cntd</a:t>
            </a:r>
            <a:r>
              <a:rPr lang="en-US" dirty="0" smtClean="0"/>
              <a:t>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63" y="2201862"/>
            <a:ext cx="3221765" cy="2947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64" y="2201862"/>
            <a:ext cx="3124200" cy="29490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884237" y="5326062"/>
            <a:ext cx="3009901" cy="1371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Simple plot of errors on 2 different datasets with different sizes (200 vs 500 instances)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803119" y="6411623"/>
            <a:ext cx="3245001" cy="51709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Histograms of errors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037" y="1820862"/>
            <a:ext cx="3124200" cy="2209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9037" y="4116243"/>
            <a:ext cx="3124200" cy="22097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4666527" y="5478462"/>
            <a:ext cx="3245001" cy="1371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Percentiles from 0</a:t>
            </a:r>
            <a:r>
              <a:rPr lang="en-US" sz="2000" baseline="30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th</a:t>
            </a:r>
            <a:r>
              <a:rPr lang="en-U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to 100th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94440" y="1387993"/>
            <a:ext cx="7400197" cy="1371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Let’s compare the error rates of an algorithm  on 2 hypothetical datasets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343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Descriptive Analytics (</a:t>
            </a:r>
            <a:r>
              <a:rPr lang="en-US" dirty="0" err="1" smtClean="0"/>
              <a:t>cntd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37467" y="1561413"/>
            <a:ext cx="7134673" cy="2551468"/>
          </a:xfrm>
        </p:spPr>
        <p:txBody>
          <a:bodyPr/>
          <a:lstStyle/>
          <a:p>
            <a:pPr marL="342900" lvl="0" indent="-342900">
              <a:buFont typeface="Arial" pitchFamily="34" charset="0"/>
              <a:buChar char="•"/>
            </a:pPr>
            <a:r>
              <a:rPr lang="en-US" sz="3400" dirty="0" smtClean="0"/>
              <a:t>Box plot shows 0</a:t>
            </a:r>
            <a:r>
              <a:rPr lang="en-US" sz="3400" baseline="30000" dirty="0" smtClean="0"/>
              <a:t>th</a:t>
            </a:r>
            <a:r>
              <a:rPr lang="en-US" sz="3400" dirty="0" smtClean="0"/>
              <a:t>-25</a:t>
            </a:r>
            <a:r>
              <a:rPr lang="en-US" sz="3400" baseline="30000" dirty="0" smtClean="0"/>
              <a:t>th</a:t>
            </a:r>
            <a:r>
              <a:rPr lang="en-US" sz="3400" dirty="0" smtClean="0"/>
              <a:t> – 50</a:t>
            </a:r>
            <a:r>
              <a:rPr lang="en-US" sz="3400" baseline="30000" dirty="0" smtClean="0"/>
              <a:t>th</a:t>
            </a:r>
            <a:r>
              <a:rPr lang="en-US" sz="3400" dirty="0" smtClean="0"/>
              <a:t> – 75</a:t>
            </a:r>
            <a:r>
              <a:rPr lang="en-US" sz="3400" baseline="30000" dirty="0" smtClean="0"/>
              <a:t>th</a:t>
            </a:r>
            <a:r>
              <a:rPr lang="en-US" sz="3400" dirty="0" smtClean="0"/>
              <a:t> and 100</a:t>
            </a:r>
            <a:r>
              <a:rPr lang="en-US" sz="3400" baseline="30000" dirty="0" smtClean="0"/>
              <a:t>th</a:t>
            </a:r>
            <a:r>
              <a:rPr lang="en-US" sz="3400" dirty="0" smtClean="0"/>
              <a:t> </a:t>
            </a:r>
            <a:r>
              <a:rPr lang="en-US" sz="3400" b="1" dirty="0" smtClean="0">
                <a:solidFill>
                  <a:srgbClr val="FFFF00"/>
                </a:solidFill>
              </a:rPr>
              <a:t>percentiles</a:t>
            </a:r>
            <a:r>
              <a:rPr lang="en-US" sz="3400" dirty="0" smtClean="0">
                <a:solidFill>
                  <a:srgbClr val="FFFF00"/>
                </a:solidFill>
              </a:rPr>
              <a:t> </a:t>
            </a:r>
            <a:r>
              <a:rPr lang="en-US" sz="3400" dirty="0" smtClean="0"/>
              <a:t>as well as </a:t>
            </a:r>
            <a:r>
              <a:rPr lang="en-US" sz="3400" b="1" dirty="0" smtClean="0">
                <a:solidFill>
                  <a:srgbClr val="FFFF00"/>
                </a:solidFill>
              </a:rPr>
              <a:t>outliers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25</a:t>
            </a:r>
            <a:r>
              <a:rPr lang="en-US" baseline="30000" dirty="0" smtClean="0">
                <a:solidFill>
                  <a:srgbClr val="FFFFFF"/>
                </a:solidFill>
              </a:rPr>
              <a:t>th</a:t>
            </a:r>
            <a:r>
              <a:rPr lang="en-US" dirty="0" smtClean="0">
                <a:solidFill>
                  <a:srgbClr val="FFFFFF"/>
                </a:solidFill>
              </a:rPr>
              <a:t> to 75</a:t>
            </a:r>
            <a:r>
              <a:rPr lang="en-US" baseline="30000" dirty="0" smtClean="0">
                <a:solidFill>
                  <a:srgbClr val="FFFFFF"/>
                </a:solidFill>
              </a:rPr>
              <a:t>th</a:t>
            </a:r>
            <a:r>
              <a:rPr lang="en-US" dirty="0" smtClean="0">
                <a:solidFill>
                  <a:srgbClr val="FFFFFF"/>
                </a:solidFill>
              </a:rPr>
              <a:t> percentile is called the </a:t>
            </a:r>
            <a:r>
              <a:rPr lang="en-US" dirty="0" smtClean="0">
                <a:solidFill>
                  <a:srgbClr val="FFC000"/>
                </a:solidFill>
              </a:rPr>
              <a:t>interquartile-range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Outliers are more than </a:t>
            </a:r>
            <a:r>
              <a:rPr lang="en-US" dirty="0" smtClean="0">
                <a:solidFill>
                  <a:srgbClr val="FFC000"/>
                </a:solidFill>
              </a:rPr>
              <a:t>1.5*Interquartile range away </a:t>
            </a:r>
            <a:r>
              <a:rPr lang="en-US" dirty="0" smtClean="0">
                <a:solidFill>
                  <a:srgbClr val="FFFFFF"/>
                </a:solidFill>
              </a:rPr>
              <a:t>from 25</a:t>
            </a:r>
            <a:r>
              <a:rPr lang="en-US" baseline="30000" dirty="0" smtClean="0">
                <a:solidFill>
                  <a:srgbClr val="FFFFFF"/>
                </a:solidFill>
              </a:rPr>
              <a:t>th</a:t>
            </a:r>
            <a:r>
              <a:rPr lang="en-US" dirty="0" smtClean="0">
                <a:solidFill>
                  <a:srgbClr val="FFFFFF"/>
                </a:solidFill>
              </a:rPr>
              <a:t> and 75</a:t>
            </a:r>
            <a:r>
              <a:rPr lang="en-US" baseline="30000" dirty="0" smtClean="0">
                <a:solidFill>
                  <a:srgbClr val="FFFFFF"/>
                </a:solidFill>
              </a:rPr>
              <a:t>th</a:t>
            </a:r>
            <a:r>
              <a:rPr lang="en-US" dirty="0" smtClean="0">
                <a:solidFill>
                  <a:srgbClr val="FFFFFF"/>
                </a:solidFill>
              </a:rPr>
              <a:t> percentiles</a:t>
            </a:r>
            <a:endParaRPr lang="en-US" dirty="0" smtClean="0"/>
          </a:p>
        </p:txBody>
      </p:sp>
      <p:sp>
        <p:nvSpPr>
          <p:cNvPr id="3" name="Rectangle 2"/>
          <p:cNvSpPr/>
          <p:nvPr/>
        </p:nvSpPr>
        <p:spPr bwMode="auto">
          <a:xfrm>
            <a:off x="579437" y="3192462"/>
            <a:ext cx="914400" cy="175260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79437" y="3878262"/>
            <a:ext cx="914400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" idx="0"/>
          </p:cNvCxnSpPr>
          <p:nvPr/>
        </p:nvCxnSpPr>
        <p:spPr>
          <a:xfrm flipV="1">
            <a:off x="1036637" y="2278062"/>
            <a:ext cx="0" cy="914400"/>
          </a:xfrm>
          <a:prstGeom prst="lin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036637" y="4945062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78680" y="2278062"/>
            <a:ext cx="315913" cy="0"/>
          </a:xfrm>
          <a:prstGeom prst="lin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78680" y="5326062"/>
            <a:ext cx="315913" cy="0"/>
          </a:xfrm>
          <a:prstGeom prst="lin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Rectangle 15"/>
          <p:cNvSpPr/>
          <p:nvPr/>
        </p:nvSpPr>
        <p:spPr bwMode="auto">
          <a:xfrm>
            <a:off x="998537" y="2049462"/>
            <a:ext cx="76200" cy="76200"/>
          </a:xfrm>
          <a:prstGeom prst="rect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998536" y="1744662"/>
            <a:ext cx="76200" cy="76200"/>
          </a:xfrm>
          <a:prstGeom prst="rect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341437" y="5326062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570037" y="4945062"/>
            <a:ext cx="8382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570037" y="3878262"/>
            <a:ext cx="8382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570037" y="3192462"/>
            <a:ext cx="8382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341437" y="2278062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 bwMode="auto">
          <a:xfrm>
            <a:off x="2408237" y="2201862"/>
            <a:ext cx="1105231" cy="15240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100</a:t>
            </a:r>
            <a:r>
              <a:rPr lang="en-US" sz="1600" baseline="30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th</a:t>
            </a: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</a:t>
            </a:r>
            <a:r>
              <a:rPr lang="en-US" sz="16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Perc</a:t>
            </a: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.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425864" y="3116262"/>
            <a:ext cx="1105231" cy="15240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75</a:t>
            </a:r>
            <a:r>
              <a:rPr lang="en-US" sz="1600" baseline="30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th</a:t>
            </a: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</a:t>
            </a:r>
            <a:r>
              <a:rPr lang="en-US" sz="16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Perc</a:t>
            </a: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.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405225" y="3775074"/>
            <a:ext cx="1105231" cy="15240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50</a:t>
            </a:r>
            <a:r>
              <a:rPr lang="en-US" sz="1600" baseline="30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th</a:t>
            </a: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</a:t>
            </a:r>
            <a:r>
              <a:rPr lang="en-US" sz="16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Perc</a:t>
            </a: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.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(Median)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2389020" y="4868862"/>
            <a:ext cx="1105231" cy="15240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25</a:t>
            </a:r>
            <a:r>
              <a:rPr lang="en-US" sz="1600" baseline="30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th</a:t>
            </a: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</a:t>
            </a:r>
            <a:r>
              <a:rPr lang="en-US" sz="16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Perc</a:t>
            </a: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.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2389019" y="5249862"/>
            <a:ext cx="1105231" cy="15240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0</a:t>
            </a:r>
            <a:r>
              <a:rPr lang="en-US" sz="1600" baseline="30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th</a:t>
            </a: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</a:t>
            </a:r>
            <a:r>
              <a:rPr lang="en-US" sz="16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Perc</a:t>
            </a: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.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ight Brace 34"/>
          <p:cNvSpPr/>
          <p:nvPr/>
        </p:nvSpPr>
        <p:spPr>
          <a:xfrm>
            <a:off x="1265237" y="1561413"/>
            <a:ext cx="228600" cy="640449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 bwMode="auto">
          <a:xfrm>
            <a:off x="1493837" y="1782762"/>
            <a:ext cx="1105231" cy="15240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Outliers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0507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Descriptive Analytics (</a:t>
            </a:r>
            <a:r>
              <a:rPr lang="en-US" dirty="0" err="1" smtClean="0"/>
              <a:t>cntd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29530" y="1561413"/>
            <a:ext cx="7134673" cy="3299365"/>
          </a:xfrm>
        </p:spPr>
        <p:txBody>
          <a:bodyPr/>
          <a:lstStyle/>
          <a:p>
            <a:pPr marL="342900" lvl="0" indent="-342900">
              <a:buFont typeface="Arial" pitchFamily="34" charset="0"/>
              <a:buChar char="•"/>
            </a:pPr>
            <a:r>
              <a:rPr lang="en-US" sz="3400" dirty="0" smtClean="0"/>
              <a:t>E.g. issues found by individual developers during (FT: functional testing, ST: system testing, Field: field testing [3]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/>
              <a:t>See that most issues are found during functional testing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/>
              <a:t>Also see that outliers in FT (48 issues found by single developer) </a:t>
            </a:r>
            <a:r>
              <a:rPr lang="en-US" dirty="0" smtClean="0">
                <a:solidFill>
                  <a:srgbClr val="FFC000"/>
                </a:solidFill>
              </a:rPr>
              <a:t>either hint an outlier or too much reliance on individual developers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90" y="1561413"/>
            <a:ext cx="4732240" cy="355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9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Descriptive Analytics (</a:t>
            </a:r>
            <a:r>
              <a:rPr lang="en-US" dirty="0" err="1" smtClean="0"/>
              <a:t>cntd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1437" y="1394165"/>
            <a:ext cx="7134673" cy="4893647"/>
          </a:xfrm>
        </p:spPr>
        <p:txBody>
          <a:bodyPr/>
          <a:lstStyle/>
          <a:p>
            <a:pPr marL="342900" lvl="0" indent="-342900">
              <a:buFont typeface="Arial" pitchFamily="34" charset="0"/>
              <a:buChar char="•"/>
            </a:pPr>
            <a:r>
              <a:rPr lang="en-US" sz="3600" dirty="0" smtClean="0"/>
              <a:t>Scatterplots can be used to see relation between two variables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3600" dirty="0" smtClean="0"/>
              <a:t>E.g. </a:t>
            </a:r>
            <a:r>
              <a:rPr lang="en-US" sz="3600" dirty="0" smtClean="0">
                <a:solidFill>
                  <a:srgbClr val="FFC000"/>
                </a:solidFill>
              </a:rPr>
              <a:t># of edits and time between edits on files </a:t>
            </a:r>
            <a:r>
              <a:rPr lang="en-US" sz="3600" dirty="0" smtClean="0"/>
              <a:t>with beta-release bugs vs others[4]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3600" dirty="0" smtClean="0"/>
              <a:t>Not too much of a clear indication, but files with beta release bugs seem to have less # and less frequent edits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6" y="1394165"/>
            <a:ext cx="4900014" cy="45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Descriptive Analytics (</a:t>
            </a:r>
            <a:r>
              <a:rPr lang="en-US" dirty="0" err="1" smtClean="0"/>
              <a:t>cntd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9537" y="1179663"/>
            <a:ext cx="11887200" cy="3357842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Deciding whether two populations are different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/>
              <a:t>To decide between two competing methods, to decide if changing a factor has an effect etc.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/>
              <a:t>Includes forming a null-hypothesis that we want to reject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/>
              <a:t>Then picking an appropriate statistical test, which tells us if we can reject the null hypothesis</a:t>
            </a:r>
          </a:p>
          <a:p>
            <a:pPr marL="800100" lvl="3" indent="-342900">
              <a:buFont typeface="Arial" pitchFamily="34" charset="0"/>
              <a:buChar char="•"/>
            </a:pPr>
            <a:r>
              <a:rPr lang="en-US" dirty="0" smtClean="0"/>
              <a:t>Appropriate test depends on the design of your experiment, see Chapter 10 of [6] for reference, which will be a discussion of the reference table below:</a:t>
            </a:r>
          </a:p>
          <a:p>
            <a:pPr lvl="3"/>
            <a:endParaRPr lang="en-US" dirty="0" smtClean="0"/>
          </a:p>
          <a:p>
            <a:pPr lvl="1"/>
            <a:endParaRPr lang="en-US" dirty="0" smtClean="0"/>
          </a:p>
          <a:p>
            <a:pPr marL="812800" lvl="2" indent="-241300">
              <a:buFont typeface="Arial" pitchFamily="34" charset="0"/>
              <a:buChar char="•"/>
            </a:pPr>
            <a:endParaRPr lang="en-US" sz="2400" dirty="0" smtClean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543577"/>
              </p:ext>
            </p:extLst>
          </p:nvPr>
        </p:nvGraphicFramePr>
        <p:xfrm>
          <a:off x="731837" y="3649662"/>
          <a:ext cx="104394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Parametric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Non-parametric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One factor,</a:t>
                      </a:r>
                      <a:r>
                        <a:rPr lang="en-US" baseline="0" dirty="0" smtClean="0"/>
                        <a:t> one treatment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Chi-2, Binomial test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One factor,</a:t>
                      </a:r>
                      <a:r>
                        <a:rPr lang="en-US" baseline="0" dirty="0" smtClean="0"/>
                        <a:t> two treatments, completely randomized 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t-test, F-test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Mann-Whitney, Chi-2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One factor,</a:t>
                      </a:r>
                      <a:r>
                        <a:rPr lang="en-US" baseline="0" dirty="0" smtClean="0"/>
                        <a:t> two treatments, paired comparison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Paired t-test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Wilcoxon, Sign test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One factor, more than two treatments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ANOVA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Kruskal</a:t>
                      </a:r>
                      <a:r>
                        <a:rPr lang="en-US" dirty="0" smtClean="0"/>
                        <a:t>-Wallis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More than one factor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ANOVA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60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Descriptive Analytics (</a:t>
            </a:r>
            <a:r>
              <a:rPr lang="en-US" dirty="0" err="1" smtClean="0"/>
              <a:t>cntd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9537" y="1179663"/>
            <a:ext cx="11887200" cy="4493538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In an experiment, we have </a:t>
            </a:r>
            <a:r>
              <a:rPr lang="en-US" sz="2800" dirty="0">
                <a:solidFill>
                  <a:srgbClr val="FFC000"/>
                </a:solidFill>
                <a:latin typeface="+mn-lt"/>
              </a:rPr>
              <a:t>dependent and independent </a:t>
            </a: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variables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sz="2800" dirty="0"/>
              <a:t>e.g. development model (independent) and post-release bug count (dependent)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8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Experiment tries to understand the </a:t>
            </a:r>
            <a:r>
              <a:rPr lang="en-US" sz="28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impact </a:t>
            </a: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of changing an independent </a:t>
            </a:r>
            <a:r>
              <a:rPr lang="en-US" sz="28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variable on </a:t>
            </a: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the dependent </a:t>
            </a:r>
            <a:r>
              <a:rPr lang="en-US" sz="28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variable, e.g. </a:t>
            </a:r>
            <a:r>
              <a:rPr lang="en-US" sz="2800" dirty="0" smtClean="0">
                <a:solidFill>
                  <a:srgbClr val="FFC000"/>
                </a:solidFill>
                <a:latin typeface="+mn-lt"/>
              </a:rPr>
              <a:t>the effect of changing from waterfall to agile on post-release bugs</a:t>
            </a:r>
            <a:endParaRPr lang="en-US" sz="2800" dirty="0">
              <a:solidFill>
                <a:srgbClr val="FFC000"/>
              </a:solidFill>
              <a:latin typeface="+mn-lt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8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The changing </a:t>
            </a:r>
            <a:r>
              <a:rPr lang="en-US" sz="2800" dirty="0">
                <a:solidFill>
                  <a:srgbClr val="FFC000"/>
                </a:solidFill>
                <a:latin typeface="+mn-lt"/>
              </a:rPr>
              <a:t>independent variable is the factor </a:t>
            </a: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and its particular </a:t>
            </a:r>
            <a:r>
              <a:rPr lang="en-US" sz="2800" dirty="0">
                <a:solidFill>
                  <a:srgbClr val="FFC000"/>
                </a:solidFill>
                <a:latin typeface="+mn-lt"/>
              </a:rPr>
              <a:t>values are treatments</a:t>
            </a:r>
          </a:p>
        </p:txBody>
      </p:sp>
    </p:spTree>
    <p:extLst>
      <p:ext uri="{BB962C8B-B14F-4D97-AF65-F5344CB8AC3E}">
        <p14:creationId xmlns:p14="http://schemas.microsoft.com/office/powerpoint/2010/main" val="28031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begin…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US" dirty="0"/>
              <a:t>A high level summary of a recent book chapter</a:t>
            </a:r>
            <a:r>
              <a:rPr lang="en-US" baseline="30000" dirty="0" smtClean="0"/>
              <a:t>*</a:t>
            </a:r>
            <a:endParaRPr lang="en-US" dirty="0" smtClean="0"/>
          </a:p>
          <a:p>
            <a:r>
              <a:rPr lang="en-US" dirty="0" smtClean="0"/>
              <a:t>How to cover 40+ pages in ~30+ minutes </a:t>
            </a:r>
          </a:p>
          <a:p>
            <a:r>
              <a:rPr lang="en-US" dirty="0" smtClean="0"/>
              <a:t>Reviewers also agree…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1189037" y="4335462"/>
            <a:ext cx="9372600" cy="100690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“One </a:t>
            </a:r>
            <a:r>
              <a:rPr lang="en-US" sz="2000" i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concern is the breadth of this topic. The talk is covering end-to-end problem solving at an introductory level. But some of the topics can be quite advanced</a:t>
            </a:r>
            <a:r>
              <a:rPr lang="en-US" sz="2000" i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.” – Reviewer #2</a:t>
            </a:r>
            <a:endParaRPr lang="en-US" sz="2000" i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74638" y="6331871"/>
            <a:ext cx="11887200" cy="4062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* The </a:t>
            </a:r>
            <a:r>
              <a:rPr lang="en-US" sz="1600" dirty="0"/>
              <a:t>Art and Science of Analyzing Software Data, edited by Tim Menzies, Christian Bird, and Tom Zimmerman, </a:t>
            </a:r>
            <a:r>
              <a:rPr lang="en-US" sz="1600" dirty="0" smtClean="0"/>
              <a:t>2015, Morgan </a:t>
            </a:r>
            <a:r>
              <a:rPr lang="en-US" sz="1600" dirty="0"/>
              <a:t>Kaufmann</a:t>
            </a:r>
          </a:p>
        </p:txBody>
      </p:sp>
    </p:spTree>
    <p:extLst>
      <p:ext uri="{BB962C8B-B14F-4D97-AF65-F5344CB8AC3E}">
        <p14:creationId xmlns:p14="http://schemas.microsoft.com/office/powerpoint/2010/main" val="13705388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72275" y="139700"/>
            <a:ext cx="11889564" cy="917575"/>
          </a:xfrm>
        </p:spPr>
        <p:txBody>
          <a:bodyPr/>
          <a:lstStyle/>
          <a:p>
            <a:r>
              <a:rPr lang="en-US" dirty="0" smtClean="0"/>
              <a:t>3. Descriptive Analytics (</a:t>
            </a:r>
            <a:r>
              <a:rPr lang="en-US" dirty="0" err="1" smtClean="0"/>
              <a:t>cntd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984797"/>
            <a:ext cx="11887200" cy="5435334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32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Common Experiment Designs *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C000"/>
                </a:solidFill>
                <a:latin typeface="+mn-lt"/>
              </a:rPr>
              <a:t>One factor two treatments</a:t>
            </a:r>
            <a:r>
              <a:rPr lang="en-US" sz="28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</a:t>
            </a:r>
          </a:p>
          <a:p>
            <a:r>
              <a:rPr lang="en-US" sz="22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(e.g. does a new tool improve </a:t>
            </a:r>
          </a:p>
          <a:p>
            <a:r>
              <a:rPr lang="en-US" sz="22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code quality?)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8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800" dirty="0" smtClean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800" dirty="0" smtClean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C000"/>
                </a:solidFill>
                <a:latin typeface="+mn-lt"/>
              </a:rPr>
              <a:t>One factor more than two treatments </a:t>
            </a:r>
          </a:p>
          <a:p>
            <a:r>
              <a:rPr lang="en-US" sz="22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(e.g. software quality when </a:t>
            </a:r>
          </a:p>
          <a:p>
            <a:r>
              <a:rPr lang="en-US" sz="22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using C# vs Python vs C++)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8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800" dirty="0" smtClean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578308"/>
              </p:ext>
            </p:extLst>
          </p:nvPr>
        </p:nvGraphicFramePr>
        <p:xfrm>
          <a:off x="4751611" y="1815366"/>
          <a:ext cx="3124200" cy="20923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2624">
                  <a:extLst>
                    <a:ext uri="{9D8B030D-6E8A-4147-A177-3AD203B41FA5}">
                      <a16:colId xmlns:a16="http://schemas.microsoft.com/office/drawing/2014/main" xmlns="" val="2692633758"/>
                    </a:ext>
                  </a:extLst>
                </a:gridCol>
                <a:gridCol w="1178149">
                  <a:extLst>
                    <a:ext uri="{9D8B030D-6E8A-4147-A177-3AD203B41FA5}">
                      <a16:colId xmlns:a16="http://schemas.microsoft.com/office/drawing/2014/main" xmlns="" val="2860960448"/>
                    </a:ext>
                  </a:extLst>
                </a:gridCol>
                <a:gridCol w="1113427">
                  <a:extLst>
                    <a:ext uri="{9D8B030D-6E8A-4147-A177-3AD203B41FA5}">
                      <a16:colId xmlns:a16="http://schemas.microsoft.com/office/drawing/2014/main" xmlns="" val="2409119133"/>
                    </a:ext>
                  </a:extLst>
                </a:gridCol>
              </a:tblGrid>
              <a:tr h="267301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effectLst/>
                        </a:rPr>
                        <a:t>Randomized design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61379028"/>
                  </a:ext>
                </a:extLst>
              </a:tr>
              <a:tr h="276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effectLst/>
                        </a:rPr>
                        <a:t>Subjects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Treatment 1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Treatment 2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b"/>
                </a:tc>
                <a:extLst>
                  <a:ext uri="{0D108BD9-81ED-4DB2-BD59-A6C34878D82A}">
                    <a16:rowId xmlns:a16="http://schemas.microsoft.com/office/drawing/2014/main" xmlns="" val="12985109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X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extLst>
                  <a:ext uri="{0D108BD9-81ED-4DB2-BD59-A6C34878D82A}">
                    <a16:rowId xmlns:a16="http://schemas.microsoft.com/office/drawing/2014/main" xmlns="" val="1950355348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X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extLst>
                  <a:ext uri="{0D108BD9-81ED-4DB2-BD59-A6C34878D82A}">
                    <a16:rowId xmlns:a16="http://schemas.microsoft.com/office/drawing/2014/main" xmlns="" val="2188929293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X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extLst>
                  <a:ext uri="{0D108BD9-81ED-4DB2-BD59-A6C34878D82A}">
                    <a16:rowId xmlns:a16="http://schemas.microsoft.com/office/drawing/2014/main" xmlns="" val="79648657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X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extLst>
                  <a:ext uri="{0D108BD9-81ED-4DB2-BD59-A6C34878D82A}">
                    <a16:rowId xmlns:a16="http://schemas.microsoft.com/office/drawing/2014/main" xmlns="" val="2537050257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X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extLst>
                  <a:ext uri="{0D108BD9-81ED-4DB2-BD59-A6C34878D82A}">
                    <a16:rowId xmlns:a16="http://schemas.microsoft.com/office/drawing/2014/main" xmlns="" val="2856097430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X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extLst>
                  <a:ext uri="{0D108BD9-81ED-4DB2-BD59-A6C34878D82A}">
                    <a16:rowId xmlns:a16="http://schemas.microsoft.com/office/drawing/2014/main" xmlns="" val="251293075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128709"/>
              </p:ext>
            </p:extLst>
          </p:nvPr>
        </p:nvGraphicFramePr>
        <p:xfrm>
          <a:off x="8167678" y="1815366"/>
          <a:ext cx="3131548" cy="20923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4583">
                  <a:extLst>
                    <a:ext uri="{9D8B030D-6E8A-4147-A177-3AD203B41FA5}">
                      <a16:colId xmlns:a16="http://schemas.microsoft.com/office/drawing/2014/main" xmlns="" val="3141583956"/>
                    </a:ext>
                  </a:extLst>
                </a:gridCol>
                <a:gridCol w="1180920">
                  <a:extLst>
                    <a:ext uri="{9D8B030D-6E8A-4147-A177-3AD203B41FA5}">
                      <a16:colId xmlns:a16="http://schemas.microsoft.com/office/drawing/2014/main" xmlns="" val="3857667155"/>
                    </a:ext>
                  </a:extLst>
                </a:gridCol>
                <a:gridCol w="1116045">
                  <a:extLst>
                    <a:ext uri="{9D8B030D-6E8A-4147-A177-3AD203B41FA5}">
                      <a16:colId xmlns:a16="http://schemas.microsoft.com/office/drawing/2014/main" xmlns="" val="802986"/>
                    </a:ext>
                  </a:extLst>
                </a:gridCol>
              </a:tblGrid>
              <a:tr h="267301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effectLst/>
                        </a:rPr>
                        <a:t>Paired design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20438107"/>
                  </a:ext>
                </a:extLst>
              </a:tr>
              <a:tr h="276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effectLst/>
                        </a:rPr>
                        <a:t>Subjects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Treatment 1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Treatment 2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b"/>
                </a:tc>
                <a:extLst>
                  <a:ext uri="{0D108BD9-81ED-4DB2-BD59-A6C34878D82A}">
                    <a16:rowId xmlns:a16="http://schemas.microsoft.com/office/drawing/2014/main" xmlns="" val="3749262918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Second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First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extLst>
                  <a:ext uri="{0D108BD9-81ED-4DB2-BD59-A6C34878D82A}">
                    <a16:rowId xmlns:a16="http://schemas.microsoft.com/office/drawing/2014/main" xmlns="" val="2820030310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First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Second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extLst>
                  <a:ext uri="{0D108BD9-81ED-4DB2-BD59-A6C34878D82A}">
                    <a16:rowId xmlns:a16="http://schemas.microsoft.com/office/drawing/2014/main" xmlns="" val="3639659695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Second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First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extLst>
                  <a:ext uri="{0D108BD9-81ED-4DB2-BD59-A6C34878D82A}">
                    <a16:rowId xmlns:a16="http://schemas.microsoft.com/office/drawing/2014/main" xmlns="" val="1576024096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Second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First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extLst>
                  <a:ext uri="{0D108BD9-81ED-4DB2-BD59-A6C34878D82A}">
                    <a16:rowId xmlns:a16="http://schemas.microsoft.com/office/drawing/2014/main" xmlns="" val="3654807793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First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Second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extLst>
                  <a:ext uri="{0D108BD9-81ED-4DB2-BD59-A6C34878D82A}">
                    <a16:rowId xmlns:a16="http://schemas.microsoft.com/office/drawing/2014/main" xmlns="" val="1208697369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First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Second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extLst>
                  <a:ext uri="{0D108BD9-81ED-4DB2-BD59-A6C34878D82A}">
                    <a16:rowId xmlns:a16="http://schemas.microsoft.com/office/drawing/2014/main" xmlns="" val="269237579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967866"/>
              </p:ext>
            </p:extLst>
          </p:nvPr>
        </p:nvGraphicFramePr>
        <p:xfrm>
          <a:off x="3703637" y="4716462"/>
          <a:ext cx="4242173" cy="20923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9009">
                  <a:extLst>
                    <a:ext uri="{9D8B030D-6E8A-4147-A177-3AD203B41FA5}">
                      <a16:colId xmlns:a16="http://schemas.microsoft.com/office/drawing/2014/main" xmlns="" val="573809894"/>
                    </a:ext>
                  </a:extLst>
                </a:gridCol>
                <a:gridCol w="1144734">
                  <a:extLst>
                    <a:ext uri="{9D8B030D-6E8A-4147-A177-3AD203B41FA5}">
                      <a16:colId xmlns:a16="http://schemas.microsoft.com/office/drawing/2014/main" xmlns="" val="3225931868"/>
                    </a:ext>
                  </a:extLst>
                </a:gridCol>
                <a:gridCol w="1144734">
                  <a:extLst>
                    <a:ext uri="{9D8B030D-6E8A-4147-A177-3AD203B41FA5}">
                      <a16:colId xmlns:a16="http://schemas.microsoft.com/office/drawing/2014/main" xmlns="" val="3402794489"/>
                    </a:ext>
                  </a:extLst>
                </a:gridCol>
                <a:gridCol w="1143696">
                  <a:extLst>
                    <a:ext uri="{9D8B030D-6E8A-4147-A177-3AD203B41FA5}">
                      <a16:colId xmlns:a16="http://schemas.microsoft.com/office/drawing/2014/main" xmlns="" val="180528261"/>
                    </a:ext>
                  </a:extLst>
                </a:gridCol>
              </a:tblGrid>
              <a:tr h="26730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effectLst/>
                        </a:rPr>
                        <a:t>Randomized design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29290494"/>
                  </a:ext>
                </a:extLst>
              </a:tr>
              <a:tr h="276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Subjects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Treatment 1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Treatment 2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Treatment 3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b"/>
                </a:tc>
                <a:extLst>
                  <a:ext uri="{0D108BD9-81ED-4DB2-BD59-A6C34878D82A}">
                    <a16:rowId xmlns:a16="http://schemas.microsoft.com/office/drawing/2014/main" xmlns="" val="3625065230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X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b"/>
                </a:tc>
                <a:extLst>
                  <a:ext uri="{0D108BD9-81ED-4DB2-BD59-A6C34878D82A}">
                    <a16:rowId xmlns:a16="http://schemas.microsoft.com/office/drawing/2014/main" xmlns="" val="1977459706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X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extLst>
                  <a:ext uri="{0D108BD9-81ED-4DB2-BD59-A6C34878D82A}">
                    <a16:rowId xmlns:a16="http://schemas.microsoft.com/office/drawing/2014/main" xmlns="" val="2023552227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X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b"/>
                </a:tc>
                <a:extLst>
                  <a:ext uri="{0D108BD9-81ED-4DB2-BD59-A6C34878D82A}">
                    <a16:rowId xmlns:a16="http://schemas.microsoft.com/office/drawing/2014/main" xmlns="" val="3302052336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X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b"/>
                </a:tc>
                <a:extLst>
                  <a:ext uri="{0D108BD9-81ED-4DB2-BD59-A6C34878D82A}">
                    <a16:rowId xmlns:a16="http://schemas.microsoft.com/office/drawing/2014/main" xmlns="" val="2170093816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X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b"/>
                </a:tc>
                <a:extLst>
                  <a:ext uri="{0D108BD9-81ED-4DB2-BD59-A6C34878D82A}">
                    <a16:rowId xmlns:a16="http://schemas.microsoft.com/office/drawing/2014/main" xmlns="" val="1969259206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X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extLst>
                  <a:ext uri="{0D108BD9-81ED-4DB2-BD59-A6C34878D82A}">
                    <a16:rowId xmlns:a16="http://schemas.microsoft.com/office/drawing/2014/main" xmlns="" val="15894585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671782"/>
              </p:ext>
            </p:extLst>
          </p:nvPr>
        </p:nvGraphicFramePr>
        <p:xfrm>
          <a:off x="8047037" y="4716462"/>
          <a:ext cx="4304238" cy="20923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3009">
                  <a:extLst>
                    <a:ext uri="{9D8B030D-6E8A-4147-A177-3AD203B41FA5}">
                      <a16:colId xmlns:a16="http://schemas.microsoft.com/office/drawing/2014/main" xmlns="" val="1129280628"/>
                    </a:ext>
                  </a:extLst>
                </a:gridCol>
                <a:gridCol w="1178693">
                  <a:extLst>
                    <a:ext uri="{9D8B030D-6E8A-4147-A177-3AD203B41FA5}">
                      <a16:colId xmlns:a16="http://schemas.microsoft.com/office/drawing/2014/main" xmlns="" val="151890981"/>
                    </a:ext>
                  </a:extLst>
                </a:gridCol>
                <a:gridCol w="1178693">
                  <a:extLst>
                    <a:ext uri="{9D8B030D-6E8A-4147-A177-3AD203B41FA5}">
                      <a16:colId xmlns:a16="http://schemas.microsoft.com/office/drawing/2014/main" xmlns="" val="2890988382"/>
                    </a:ext>
                  </a:extLst>
                </a:gridCol>
                <a:gridCol w="1113843">
                  <a:extLst>
                    <a:ext uri="{9D8B030D-6E8A-4147-A177-3AD203B41FA5}">
                      <a16:colId xmlns:a16="http://schemas.microsoft.com/office/drawing/2014/main" xmlns="" val="1102332197"/>
                    </a:ext>
                  </a:extLst>
                </a:gridCol>
              </a:tblGrid>
              <a:tr h="26730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effectLst/>
                        </a:rPr>
                        <a:t>Paired design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40760239"/>
                  </a:ext>
                </a:extLst>
              </a:tr>
              <a:tr h="276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effectLst/>
                        </a:rPr>
                        <a:t>Subjects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Treatment 1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effectLst/>
                        </a:rPr>
                        <a:t>Treatment 2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Treatment 3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b"/>
                </a:tc>
                <a:extLst>
                  <a:ext uri="{0D108BD9-81ED-4DB2-BD59-A6C34878D82A}">
                    <a16:rowId xmlns:a16="http://schemas.microsoft.com/office/drawing/2014/main" xmlns="" val="2880464063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First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Third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Second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extLst>
                  <a:ext uri="{0D108BD9-81ED-4DB2-BD59-A6C34878D82A}">
                    <a16:rowId xmlns:a16="http://schemas.microsoft.com/office/drawing/2014/main" xmlns="" val="471454765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Third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First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Second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extLst>
                  <a:ext uri="{0D108BD9-81ED-4DB2-BD59-A6C34878D82A}">
                    <a16:rowId xmlns:a16="http://schemas.microsoft.com/office/drawing/2014/main" xmlns="" val="1777131850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Second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Third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First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extLst>
                  <a:ext uri="{0D108BD9-81ED-4DB2-BD59-A6C34878D82A}">
                    <a16:rowId xmlns:a16="http://schemas.microsoft.com/office/drawing/2014/main" xmlns="" val="2530232480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Second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First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Third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extLst>
                  <a:ext uri="{0D108BD9-81ED-4DB2-BD59-A6C34878D82A}">
                    <a16:rowId xmlns:a16="http://schemas.microsoft.com/office/drawing/2014/main" xmlns="" val="712819502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Third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Second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First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extLst>
                  <a:ext uri="{0D108BD9-81ED-4DB2-BD59-A6C34878D82A}">
                    <a16:rowId xmlns:a16="http://schemas.microsoft.com/office/drawing/2014/main" xmlns="" val="2402620922"/>
                  </a:ext>
                </a:extLst>
              </a:tr>
              <a:tr h="258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First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Second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Third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7" marR="9217" marT="9217" marB="0" anchor="ctr"/>
                </a:tc>
                <a:extLst>
                  <a:ext uri="{0D108BD9-81ED-4DB2-BD59-A6C34878D82A}">
                    <a16:rowId xmlns:a16="http://schemas.microsoft.com/office/drawing/2014/main" xmlns="" val="130309678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22237" y="6501009"/>
            <a:ext cx="19811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333333"/>
                </a:solidFill>
                <a:latin typeface="Arial" panose="020B0604020202020204" pitchFamily="34" charset="0"/>
              </a:rPr>
              <a:t>Figures are from [6]</a:t>
            </a:r>
            <a:endParaRPr lang="en-US" sz="140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Descriptive Analytics (</a:t>
            </a:r>
            <a:r>
              <a:rPr lang="en-US" dirty="0" err="1" smtClean="0"/>
              <a:t>cntd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9537" y="1179663"/>
            <a:ext cx="11887200" cy="5666167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Pitfall from Office 2010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/>
              <a:t>For large populations stat. test may say that </a:t>
            </a:r>
          </a:p>
          <a:p>
            <a:pPr lvl="2"/>
            <a:r>
              <a:rPr lang="en-US" dirty="0" smtClean="0"/>
              <a:t>populations are </a:t>
            </a:r>
            <a:r>
              <a:rPr lang="en-US" dirty="0" smtClean="0">
                <a:solidFill>
                  <a:srgbClr val="FFC000"/>
                </a:solidFill>
              </a:rPr>
              <a:t>significantly different, but how big is the difference?</a:t>
            </a:r>
          </a:p>
          <a:p>
            <a:pPr marL="571500" lvl="2" indent="-342900">
              <a:buFont typeface="Arial" pitchFamily="34" charset="0"/>
              <a:buChar char="•"/>
            </a:pPr>
            <a:endParaRPr lang="en-US" dirty="0" smtClean="0"/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/>
              <a:t>E.g. for Office 2010, we were interested in whether the distributed development has a negative impact on the development in terms of post-release bug counts [5]</a:t>
            </a:r>
          </a:p>
          <a:p>
            <a:pPr marL="571500" lvl="2" indent="-342900">
              <a:buFont typeface="Arial" pitchFamily="34" charset="0"/>
              <a:buChar char="•"/>
            </a:pPr>
            <a:endParaRPr lang="en-US" dirty="0" smtClean="0"/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Null hypothesis: </a:t>
            </a:r>
            <a:r>
              <a:rPr lang="en-US" dirty="0" smtClean="0"/>
              <a:t>Files developed by distributed and collocated teams have the same mean number of post-release bugs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Statistical test: </a:t>
            </a:r>
            <a:r>
              <a:rPr lang="en-US" dirty="0" smtClean="0"/>
              <a:t>The bug counts are significantly different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Decision:</a:t>
            </a:r>
            <a:r>
              <a:rPr lang="en-US" dirty="0" smtClean="0"/>
              <a:t> Should we avoid distributed development?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Effect size: </a:t>
            </a:r>
            <a:r>
              <a:rPr lang="en-US" dirty="0" smtClean="0"/>
              <a:t>How big is the effect? </a:t>
            </a:r>
          </a:p>
          <a:p>
            <a:pPr marL="800100" lvl="3" indent="-342900">
              <a:buFont typeface="Arial" pitchFamily="34" charset="0"/>
              <a:buChar char="•"/>
            </a:pPr>
            <a:r>
              <a:rPr lang="en-US" dirty="0" smtClean="0"/>
              <a:t>Cohen’s and Hedge’s effect sizes [5] 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/>
              <a:t>As it turns out the size of the effect is small, hence although the distributed development is statistically significantly different from collocated development, the impact is negligible </a:t>
            </a:r>
            <a:endParaRPr lang="en-US" dirty="0"/>
          </a:p>
          <a:p>
            <a:pPr marL="812800" lvl="2" indent="-241300">
              <a:buFont typeface="Arial" pitchFamily="34" charset="0"/>
              <a:buChar char="•"/>
            </a:pPr>
            <a:endParaRPr lang="en-US" sz="2400" dirty="0" smtClean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026" name="Picture 2" descr="http://1.bp.blogspot.com/_2Spy-R2ECPU/TKyL3mlGBTI/AAAAAAAAAbo/dFLgphB0eX4/s1600/office_2010_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673" y="287336"/>
            <a:ext cx="3637498" cy="227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46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4. Predictive Analytics</a:t>
            </a:r>
            <a:endParaRPr lang="en-US" sz="7200" dirty="0"/>
          </a:p>
        </p:txBody>
      </p:sp>
      <p:grpSp>
        <p:nvGrpSpPr>
          <p:cNvPr id="3" name="Group 2"/>
          <p:cNvGrpSpPr/>
          <p:nvPr/>
        </p:nvGrpSpPr>
        <p:grpSpPr>
          <a:xfrm>
            <a:off x="579437" y="3725862"/>
            <a:ext cx="10454581" cy="1851261"/>
            <a:chOff x="731897" y="3497262"/>
            <a:chExt cx="11064120" cy="2303965"/>
          </a:xfrm>
        </p:grpSpPr>
        <p:sp>
          <p:nvSpPr>
            <p:cNvPr id="4" name="Right Arrow 3"/>
            <p:cNvSpPr/>
            <p:nvPr/>
          </p:nvSpPr>
          <p:spPr bwMode="auto">
            <a:xfrm>
              <a:off x="731897" y="3497262"/>
              <a:ext cx="11064120" cy="1920219"/>
            </a:xfrm>
            <a:prstGeom prst="rightArrow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006215" y="4137335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Problem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Selection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414903" y="4158449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Extraction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890039" y="4135872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Descriptive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Analytics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8687091" y="4137335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Predictive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Analytics</a:t>
              </a:r>
            </a:p>
          </p:txBody>
        </p:sp>
        <p:sp>
          <p:nvSpPr>
            <p:cNvPr id="9" name="Round Single Corner Rectangle 8"/>
            <p:cNvSpPr/>
            <p:nvPr/>
          </p:nvSpPr>
          <p:spPr bwMode="auto">
            <a:xfrm>
              <a:off x="973141" y="4751805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Specific and business-focused questions</a:t>
              </a:r>
            </a:p>
          </p:txBody>
        </p:sp>
        <p:sp>
          <p:nvSpPr>
            <p:cNvPr id="10" name="Round Single Corner Rectangle 9"/>
            <p:cNvSpPr/>
            <p:nvPr/>
          </p:nvSpPr>
          <p:spPr bwMode="auto">
            <a:xfrm>
              <a:off x="3419164" y="4796960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Data sources and data health</a:t>
              </a:r>
            </a:p>
          </p:txBody>
        </p:sp>
        <p:sp>
          <p:nvSpPr>
            <p:cNvPr id="11" name="Round Single Corner Rectangle 10"/>
            <p:cNvSpPr/>
            <p:nvPr/>
          </p:nvSpPr>
          <p:spPr bwMode="auto">
            <a:xfrm>
              <a:off x="5865187" y="4793935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Gaining insight into data</a:t>
              </a:r>
            </a:p>
          </p:txBody>
        </p:sp>
        <p:sp>
          <p:nvSpPr>
            <p:cNvPr id="12" name="Round Single Corner Rectangle 11"/>
            <p:cNvSpPr/>
            <p:nvPr/>
          </p:nvSpPr>
          <p:spPr bwMode="auto">
            <a:xfrm>
              <a:off x="8311211" y="4751805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Predictions for future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592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Predictive Analytics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485604"/>
            <a:ext cx="6095998" cy="2585323"/>
          </a:xfrm>
        </p:spPr>
        <p:txBody>
          <a:bodyPr/>
          <a:lstStyle/>
          <a:p>
            <a:pPr marL="342900" lvl="0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So now we have data, let’s define some terms…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Features and instances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Dependent and independent feature (label)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Regression and classification, based on the label being categorical or continuous 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118180"/>
              </p:ext>
            </p:extLst>
          </p:nvPr>
        </p:nvGraphicFramePr>
        <p:xfrm>
          <a:off x="6364719" y="1592262"/>
          <a:ext cx="44196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48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61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558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881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928639"/>
              </p:ext>
            </p:extLst>
          </p:nvPr>
        </p:nvGraphicFramePr>
        <p:xfrm>
          <a:off x="6370637" y="4343682"/>
          <a:ext cx="4419600" cy="153207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4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48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61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558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881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11097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1097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i2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5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 smtClean="0"/>
                        <a:t> …</a:t>
                      </a:r>
                      <a:endParaRPr lang="en-US" dirty="0"/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9073"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790813"/>
              </p:ext>
            </p:extLst>
          </p:nvPr>
        </p:nvGraphicFramePr>
        <p:xfrm>
          <a:off x="6364719" y="2201862"/>
          <a:ext cx="4419600" cy="1783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4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48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61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558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881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11097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defective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1097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i2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defective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 smtClean="0"/>
                        <a:t> …</a:t>
                      </a:r>
                      <a:endParaRPr lang="en-US" dirty="0"/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dirty="0"/>
                    </a:p>
                  </a:txBody>
                  <a:tcPr vert="vert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9073"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Non-defective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 bwMode="auto">
          <a:xfrm>
            <a:off x="10767001" y="4259262"/>
            <a:ext cx="457200" cy="1752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Regression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0790237" y="2201862"/>
            <a:ext cx="457200" cy="1752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Classification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65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Predictive Analytics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3209" y="1249027"/>
            <a:ext cx="6095998" cy="1754326"/>
          </a:xfrm>
        </p:spPr>
        <p:txBody>
          <a:bodyPr/>
          <a:lstStyle/>
          <a:p>
            <a:pPr marL="342900" lvl="0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Learning from data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Learners (find relation from </a:t>
            </a:r>
            <a:r>
              <a:rPr lang="en-US" dirty="0" err="1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f</a:t>
            </a:r>
            <a:r>
              <a:rPr lang="en-US" baseline="-25000" dirty="0" err="1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</a:t>
            </a:r>
            <a:r>
              <a:rPr lang="en-US" dirty="0" err="1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’s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to label)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Training and test sets (what about the future?)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Error measures (how well of a relation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?)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87467"/>
              </p:ext>
            </p:extLst>
          </p:nvPr>
        </p:nvGraphicFramePr>
        <p:xfrm>
          <a:off x="274639" y="4284662"/>
          <a:ext cx="185705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4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43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</a:t>
                      </a:r>
                      <a:r>
                        <a:rPr lang="en-US" baseline="-25000" dirty="0" err="1" smtClean="0"/>
                        <a:t>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r>
                        <a:rPr lang="en-US" baseline="-250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…</a:t>
                      </a:r>
                      <a:endParaRPr lang="en-US" dirty="0"/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r>
                        <a:rPr lang="en-US" baseline="-25000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968362"/>
              </p:ext>
            </p:extLst>
          </p:nvPr>
        </p:nvGraphicFramePr>
        <p:xfrm>
          <a:off x="3398839" y="4284662"/>
          <a:ext cx="7639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9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Right Arrow 2"/>
          <p:cNvSpPr/>
          <p:nvPr/>
        </p:nvSpPr>
        <p:spPr bwMode="auto">
          <a:xfrm>
            <a:off x="2332039" y="4858250"/>
            <a:ext cx="914400" cy="228600"/>
          </a:xfrm>
          <a:prstGeom prst="rightArrow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332039" y="4437062"/>
            <a:ext cx="914400" cy="4572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Learner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897174"/>
              </p:ext>
            </p:extLst>
          </p:nvPr>
        </p:nvGraphicFramePr>
        <p:xfrm>
          <a:off x="7389715" y="1169168"/>
          <a:ext cx="1857058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654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43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</a:t>
                      </a:r>
                      <a:r>
                        <a:rPr lang="en-US" baseline="-25000" dirty="0" err="1" smtClean="0"/>
                        <a:t>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050438"/>
              </p:ext>
            </p:extLst>
          </p:nvPr>
        </p:nvGraphicFramePr>
        <p:xfrm>
          <a:off x="10513915" y="1169168"/>
          <a:ext cx="763905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639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" name="Right Arrow 10"/>
          <p:cNvSpPr/>
          <p:nvPr/>
        </p:nvSpPr>
        <p:spPr bwMode="auto">
          <a:xfrm>
            <a:off x="9447115" y="1742756"/>
            <a:ext cx="914400" cy="228600"/>
          </a:xfrm>
          <a:prstGeom prst="rightArrow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9447115" y="1321568"/>
            <a:ext cx="914400" cy="4572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Learner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909364"/>
              </p:ext>
            </p:extLst>
          </p:nvPr>
        </p:nvGraphicFramePr>
        <p:xfrm>
          <a:off x="6364537" y="4640262"/>
          <a:ext cx="1857058" cy="111252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4654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43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</a:t>
                      </a:r>
                      <a:r>
                        <a:rPr lang="en-US" baseline="-25000" dirty="0" err="1" smtClean="0"/>
                        <a:t>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763903"/>
              </p:ext>
            </p:extLst>
          </p:nvPr>
        </p:nvGraphicFramePr>
        <p:xfrm>
          <a:off x="11171237" y="4617402"/>
          <a:ext cx="76390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9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Right Arrow 14"/>
          <p:cNvSpPr/>
          <p:nvPr/>
        </p:nvSpPr>
        <p:spPr bwMode="auto">
          <a:xfrm>
            <a:off x="8428037" y="5097462"/>
            <a:ext cx="914400" cy="228600"/>
          </a:xfrm>
          <a:prstGeom prst="rightArrow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318244" y="4690477"/>
            <a:ext cx="1024193" cy="4572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Learner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623817"/>
              </p:ext>
            </p:extLst>
          </p:nvPr>
        </p:nvGraphicFramePr>
        <p:xfrm>
          <a:off x="9455784" y="4619490"/>
          <a:ext cx="1144905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449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prediction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19" name="Straight Arrow Connector 18"/>
          <p:cNvCxnSpPr/>
          <p:nvPr/>
        </p:nvCxnSpPr>
        <p:spPr>
          <a:xfrm flipV="1">
            <a:off x="4541837" y="3056743"/>
            <a:ext cx="3017795" cy="16337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auto">
          <a:xfrm rot="19884155">
            <a:off x="4890335" y="3653857"/>
            <a:ext cx="1447234" cy="4572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Train data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541837" y="4894262"/>
            <a:ext cx="1524000" cy="25341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 rot="522195">
            <a:off x="4840841" y="4575171"/>
            <a:ext cx="1180467" cy="4572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 data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Left Brace 24"/>
          <p:cNvSpPr/>
          <p:nvPr/>
        </p:nvSpPr>
        <p:spPr>
          <a:xfrm rot="5400000">
            <a:off x="10656689" y="3820914"/>
            <a:ext cx="419496" cy="1066800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 bwMode="auto">
          <a:xfrm>
            <a:off x="10204074" y="3649662"/>
            <a:ext cx="1324726" cy="4572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Error Measure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2827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5" grpId="0" animBg="1"/>
      <p:bldP spid="16" grpId="0"/>
      <p:bldP spid="20" grpId="0"/>
      <p:bldP spid="24" grpId="0"/>
      <p:bldP spid="25" grpId="0" animBg="1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Predictive Analytics (</a:t>
            </a:r>
            <a:r>
              <a:rPr lang="en-US" dirty="0" err="1" smtClean="0"/>
              <a:t>cntd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54867" y="1026679"/>
            <a:ext cx="5669281" cy="373640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36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Toolbox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sz="18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Linear regression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sz="18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Logistic regression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sz="18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Naïve Bayes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sz="18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k-Nearest-Neighbors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sz="18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Decision Trees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sz="18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Neural Nets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sz="18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Support vector machines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FFC000"/>
                </a:solidFill>
              </a:rPr>
              <a:t>Ensembles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Details in ML Talks for beginners in </a:t>
            </a:r>
            <a:r>
              <a:rPr lang="en-US" dirty="0" err="1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Resnet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[7]</a:t>
            </a:r>
            <a:endParaRPr lang="en-US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564780"/>
              </p:ext>
            </p:extLst>
          </p:nvPr>
        </p:nvGraphicFramePr>
        <p:xfrm>
          <a:off x="503237" y="4961568"/>
          <a:ext cx="96012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Problem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Algorithms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Categorical (e.g. module</a:t>
                      </a:r>
                      <a:r>
                        <a:rPr lang="en-US" baseline="0" dirty="0" smtClean="0"/>
                        <a:t> defective or not)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 regression, Naïve Bayes, k-NN, Decision Trees, Neural Nets, Ensembles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 (e.g. number of defects)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 regression, </a:t>
                      </a:r>
                      <a:r>
                        <a:rPr lang="en-US" i="1" dirty="0" smtClean="0"/>
                        <a:t>k-</a:t>
                      </a:r>
                      <a:r>
                        <a:rPr lang="en-US" i="0" dirty="0" smtClean="0"/>
                        <a:t>NN,</a:t>
                      </a:r>
                      <a:r>
                        <a:rPr lang="en-US" i="0" baseline="0" dirty="0" smtClean="0"/>
                        <a:t> Decision Trees, </a:t>
                      </a:r>
                      <a:r>
                        <a:rPr lang="en-US" i="0" dirty="0" smtClean="0"/>
                        <a:t>Neural Nets, Ensembles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Text Placeholder 5"/>
          <p:cNvSpPr txBox="1">
            <a:spLocks/>
          </p:cNvSpPr>
          <p:nvPr/>
        </p:nvSpPr>
        <p:spPr>
          <a:xfrm>
            <a:off x="4999037" y="1212849"/>
            <a:ext cx="7010400" cy="374871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Pitfalls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Make experiments repeatable: 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At any given step you may need to re-perform all experiments</a:t>
            </a:r>
          </a:p>
          <a:p>
            <a:pPr marL="800100" lvl="3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E.g. the false assumption of </a:t>
            </a:r>
            <a:r>
              <a:rPr lang="en-US" dirty="0" err="1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dll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independence revealed after 80% of the time was spent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Algorithms are </a:t>
            </a:r>
            <a:r>
              <a:rPr lang="en-US" dirty="0" smtClean="0">
                <a:solidFill>
                  <a:srgbClr val="FFC000"/>
                </a:solidFill>
              </a:rPr>
              <a:t>not black-boxes</a:t>
            </a:r>
          </a:p>
          <a:p>
            <a:pPr marL="800100" lvl="3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Understand assumptions</a:t>
            </a:r>
          </a:p>
          <a:p>
            <a:pPr marL="800100" lvl="3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In SE the biggest variance in results comes from the research group conducting experiments [14]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In ensemble learning focus on a subset of successful learners [15]</a:t>
            </a:r>
          </a:p>
          <a:p>
            <a:pPr marL="800100" lvl="3" indent="-342900">
              <a:buFont typeface="Arial" pitchFamily="34" charset="0"/>
              <a:buChar char="•"/>
            </a:pPr>
            <a:endParaRPr lang="en-US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844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Predictive Analytics (</a:t>
            </a:r>
            <a:r>
              <a:rPr lang="en-US" dirty="0" err="1" smtClean="0"/>
              <a:t>cntd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997503"/>
            <a:ext cx="11887200" cy="5995487"/>
          </a:xfrm>
        </p:spPr>
        <p:txBody>
          <a:bodyPr/>
          <a:lstStyle/>
          <a:p>
            <a:pPr marL="342900" lvl="0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What is the </a:t>
            </a:r>
            <a:r>
              <a:rPr lang="en-US" dirty="0">
                <a:solidFill>
                  <a:srgbClr val="FFC000"/>
                </a:solidFill>
              </a:rPr>
              <a:t>best machine learning algorithm? </a:t>
            </a:r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(from </a:t>
            </a:r>
            <a:r>
              <a:rPr lang="en-US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Quora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)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Does your algorithm work for all prediction problems? 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(from a software development manager)</a:t>
            </a:r>
            <a:endParaRPr lang="en-US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Understand each feature as they related to business and take a basic manual look (e.g. summary </a:t>
            </a:r>
            <a:r>
              <a:rPr lang="en-US" dirty="0" err="1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func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. in R) to see weird stuff</a:t>
            </a:r>
          </a:p>
          <a:p>
            <a:pPr marL="800100" lvl="3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E.g. “defect count” feature had negative or contradictory values, which may have gone unnoticed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Filter out outlier instances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Select relevant features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Sweep a set of learners with various parameters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Try alternative ideas like ensemble learning</a:t>
            </a:r>
          </a:p>
          <a:p>
            <a:pPr marL="571500" lvl="2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Have answers to “why did you…?” or “why did the algorithm…?” type of questions</a:t>
            </a:r>
          </a:p>
          <a:p>
            <a:pPr marL="800100" lvl="3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E.g. in a project aiming to predict how long the next project is going to take, the feature selection algorithm didn’t select “programmer capability”. This got an immediate “why?”</a:t>
            </a:r>
            <a:endParaRPr lang="en-US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  <a:p>
            <a:pPr marL="800100" lvl="3" indent="-342900">
              <a:buFont typeface="Arial" pitchFamily="34" charset="0"/>
              <a:buChar char="•"/>
            </a:pPr>
            <a:endParaRPr lang="en-US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6539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579437" y="3268662"/>
            <a:ext cx="10454581" cy="1851261"/>
            <a:chOff x="731897" y="3497262"/>
            <a:chExt cx="11064120" cy="2303965"/>
          </a:xfrm>
        </p:grpSpPr>
        <p:sp>
          <p:nvSpPr>
            <p:cNvPr id="23" name="Right Arrow 22"/>
            <p:cNvSpPr/>
            <p:nvPr/>
          </p:nvSpPr>
          <p:spPr bwMode="auto">
            <a:xfrm>
              <a:off x="731897" y="3497262"/>
              <a:ext cx="11064120" cy="1920219"/>
            </a:xfrm>
            <a:prstGeom prst="rightArrow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1006215" y="4137335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Problem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Selection</a:t>
              </a: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3414903" y="4158449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Data Extraction</a:t>
              </a: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5890039" y="4135872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Descriptive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Analytics</a:t>
              </a: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8687091" y="4137335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Predictive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Analytics</a:t>
              </a: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8" name="Round Single Corner Rectangle 27"/>
            <p:cNvSpPr/>
            <p:nvPr/>
          </p:nvSpPr>
          <p:spPr bwMode="auto">
            <a:xfrm>
              <a:off x="973141" y="4751805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Specific and business-focused questions</a:t>
              </a: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9" name="Round Single Corner Rectangle 28"/>
            <p:cNvSpPr/>
            <p:nvPr/>
          </p:nvSpPr>
          <p:spPr bwMode="auto">
            <a:xfrm>
              <a:off x="3419164" y="4796960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Data sources and data health</a:t>
              </a: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0" name="Round Single Corner Rectangle 29"/>
            <p:cNvSpPr/>
            <p:nvPr/>
          </p:nvSpPr>
          <p:spPr bwMode="auto">
            <a:xfrm>
              <a:off x="5865187" y="4793935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Gaining insight into data</a:t>
              </a: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Round Single Corner Rectangle 30"/>
            <p:cNvSpPr/>
            <p:nvPr/>
          </p:nvSpPr>
          <p:spPr bwMode="auto">
            <a:xfrm>
              <a:off x="8311211" y="4751805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Predictions for future</a:t>
              </a: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To sum up…</a:t>
            </a:r>
            <a:endParaRPr lang="en-US" sz="7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21" y="68262"/>
            <a:ext cx="2796868" cy="15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54" y="70715"/>
            <a:ext cx="2796869" cy="15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89" y="68262"/>
            <a:ext cx="2830666" cy="1590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23" y="1820863"/>
            <a:ext cx="2796869" cy="15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770" y="99764"/>
            <a:ext cx="2796867" cy="1571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21" y="1820863"/>
            <a:ext cx="2796868" cy="15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26" y="1853315"/>
            <a:ext cx="2768329" cy="155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330" y="1860246"/>
            <a:ext cx="2726796" cy="1532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21" y="3601762"/>
            <a:ext cx="2796868" cy="15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23" y="3581879"/>
            <a:ext cx="2832245" cy="1591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27" y="3581879"/>
            <a:ext cx="2832246" cy="1591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330" y="3582458"/>
            <a:ext cx="2726796" cy="1591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80" y="5326062"/>
            <a:ext cx="2798655" cy="1572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54" y="5299539"/>
            <a:ext cx="2863414" cy="160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40" y="5299539"/>
            <a:ext cx="2845847" cy="1599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22" y="5326062"/>
            <a:ext cx="2753904" cy="1547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664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764381"/>
          </a:xfrm>
        </p:spPr>
        <p:txBody>
          <a:bodyPr/>
          <a:lstStyle/>
          <a:p>
            <a:r>
              <a:rPr lang="en-US" sz="1200" dirty="0"/>
              <a:t>[1] A. Tosun, A. B. Bener, B. Turhan, T. </a:t>
            </a:r>
            <a:r>
              <a:rPr lang="en-US" sz="1200" dirty="0" err="1"/>
              <a:t>Menzies</a:t>
            </a:r>
            <a:r>
              <a:rPr lang="en-US" sz="1200" dirty="0"/>
              <a:t>, Practical considerations </a:t>
            </a:r>
            <a:r>
              <a:rPr lang="en-US" sz="1200" dirty="0" smtClean="0"/>
              <a:t>in deploying </a:t>
            </a:r>
            <a:r>
              <a:rPr lang="en-US" sz="1200" dirty="0"/>
              <a:t>statistical methods for defect prediction: A case study within </a:t>
            </a:r>
            <a:r>
              <a:rPr lang="en-US" sz="1200" dirty="0" smtClean="0"/>
              <a:t>the </a:t>
            </a:r>
            <a:r>
              <a:rPr lang="en-US" sz="1200" dirty="0" err="1" smtClean="0"/>
              <a:t>turkish</a:t>
            </a:r>
            <a:r>
              <a:rPr lang="en-US" sz="1200" dirty="0" smtClean="0"/>
              <a:t> </a:t>
            </a:r>
            <a:r>
              <a:rPr lang="en-US" sz="1200" dirty="0"/>
              <a:t>telecommunications industry, Information and Software </a:t>
            </a:r>
            <a:r>
              <a:rPr lang="en-US" sz="1200" dirty="0" smtClean="0"/>
              <a:t>Technology 52 </a:t>
            </a:r>
            <a:r>
              <a:rPr lang="en-US" sz="1200" dirty="0"/>
              <a:t>(11) (2010) 1242{1257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[2] </a:t>
            </a:r>
            <a:r>
              <a:rPr lang="en-US" sz="1200" dirty="0"/>
              <a:t>A. T. Misirli, A. Bener, Bayesian networks for evidence-based </a:t>
            </a:r>
            <a:r>
              <a:rPr lang="en-US" sz="1200" dirty="0" smtClean="0"/>
              <a:t>decision making in </a:t>
            </a:r>
            <a:r>
              <a:rPr lang="en-US" sz="1200" dirty="0"/>
              <a:t>software engineering, IEEE Trans. </a:t>
            </a:r>
            <a:r>
              <a:rPr lang="en-US" sz="1200" dirty="0" err="1"/>
              <a:t>Softw</a:t>
            </a:r>
            <a:r>
              <a:rPr lang="en-US" sz="1200" dirty="0"/>
              <a:t>. Eng. 40 (2014) </a:t>
            </a:r>
            <a:r>
              <a:rPr lang="en-US" sz="1200" dirty="0" smtClean="0"/>
              <a:t>533-554.</a:t>
            </a:r>
          </a:p>
          <a:p>
            <a:r>
              <a:rPr lang="en-US" sz="1200" dirty="0" smtClean="0"/>
              <a:t>[3] </a:t>
            </a:r>
            <a:r>
              <a:rPr lang="en-US" sz="1200" dirty="0"/>
              <a:t>B. Caglayan, A. Bener, Issue ownership activity in two large </a:t>
            </a:r>
            <a:r>
              <a:rPr lang="en-US" sz="1200" dirty="0" smtClean="0"/>
              <a:t>software projects</a:t>
            </a:r>
            <a:r>
              <a:rPr lang="en-US" sz="1200" dirty="0"/>
              <a:t>, in: 9th International Workshop on Software Quality, </a:t>
            </a:r>
            <a:r>
              <a:rPr lang="en-US" sz="1200" dirty="0" smtClean="0"/>
              <a:t>collocated with </a:t>
            </a:r>
            <a:r>
              <a:rPr lang="en-US" sz="1200" dirty="0"/>
              <a:t>FSE, 2012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[4] </a:t>
            </a:r>
            <a:r>
              <a:rPr lang="en-US" sz="1200" dirty="0"/>
              <a:t>A. T. Misirli, B. Murphy, T. Zimmermann, A. Bener, An explanatory </a:t>
            </a:r>
            <a:r>
              <a:rPr lang="en-US" sz="1200" dirty="0" smtClean="0"/>
              <a:t>analysis on </a:t>
            </a:r>
            <a:r>
              <a:rPr lang="en-US" sz="1200" dirty="0"/>
              <a:t>eclipse beta-release bugs through in-process metrics, in: 8th </a:t>
            </a:r>
            <a:r>
              <a:rPr lang="en-US" sz="1200" dirty="0" smtClean="0"/>
              <a:t>International workshop </a:t>
            </a:r>
            <a:r>
              <a:rPr lang="en-US" sz="1200" dirty="0"/>
              <a:t>on software quality, ACM, 2011, pp. </a:t>
            </a:r>
            <a:r>
              <a:rPr lang="en-US" sz="1200" dirty="0" smtClean="0"/>
              <a:t>26-33.</a:t>
            </a:r>
          </a:p>
          <a:p>
            <a:r>
              <a:rPr lang="en-US" sz="1200" dirty="0" smtClean="0"/>
              <a:t>[5</a:t>
            </a:r>
            <a:r>
              <a:rPr lang="en-US" sz="1200" dirty="0"/>
              <a:t>] Kocaguneli, Ekrem, Thomas Zimmermann, Christian Bird, </a:t>
            </a:r>
            <a:r>
              <a:rPr lang="en-US" sz="1200" dirty="0" err="1"/>
              <a:t>Nachiappan</a:t>
            </a:r>
            <a:r>
              <a:rPr lang="en-US" sz="1200" dirty="0"/>
              <a:t> Nagappan, and Tim </a:t>
            </a:r>
            <a:r>
              <a:rPr lang="en-US" sz="1200" dirty="0" err="1"/>
              <a:t>Menzies</a:t>
            </a:r>
            <a:r>
              <a:rPr lang="en-US" sz="1200" dirty="0"/>
              <a:t>. "Distributed development considered harmful?." In Software Engineering (ICSE), 2013 35th International Conference on, pp. 882-890. IEEE, 2013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[6</a:t>
            </a:r>
            <a:r>
              <a:rPr lang="en-US" sz="1200" dirty="0"/>
              <a:t>] </a:t>
            </a:r>
            <a:r>
              <a:rPr lang="en-US" sz="1200" dirty="0" err="1"/>
              <a:t>Wohlin</a:t>
            </a:r>
            <a:r>
              <a:rPr lang="en-US" sz="1200" dirty="0"/>
              <a:t>, </a:t>
            </a:r>
            <a:r>
              <a:rPr lang="en-US" sz="1200" dirty="0" err="1"/>
              <a:t>Claes</a:t>
            </a:r>
            <a:r>
              <a:rPr lang="en-US" sz="1200" dirty="0"/>
              <a:t>, Per </a:t>
            </a:r>
            <a:r>
              <a:rPr lang="en-US" sz="1200" dirty="0" err="1"/>
              <a:t>Runeson</a:t>
            </a:r>
            <a:r>
              <a:rPr lang="en-US" sz="1200" dirty="0"/>
              <a:t>, Martin </a:t>
            </a:r>
            <a:r>
              <a:rPr lang="en-US" sz="1200" dirty="0" err="1"/>
              <a:t>Höst</a:t>
            </a:r>
            <a:r>
              <a:rPr lang="en-US" sz="1200" dirty="0"/>
              <a:t>, Magnus C. </a:t>
            </a:r>
            <a:r>
              <a:rPr lang="en-US" sz="1200" dirty="0" err="1"/>
              <a:t>Ohlsson</a:t>
            </a:r>
            <a:r>
              <a:rPr lang="en-US" sz="1200" dirty="0"/>
              <a:t>, </a:t>
            </a:r>
            <a:r>
              <a:rPr lang="en-US" sz="1200" dirty="0" err="1"/>
              <a:t>Björn</a:t>
            </a:r>
            <a:r>
              <a:rPr lang="en-US" sz="1200" dirty="0"/>
              <a:t> </a:t>
            </a:r>
            <a:r>
              <a:rPr lang="en-US" sz="1200" dirty="0" err="1"/>
              <a:t>Regnell</a:t>
            </a:r>
            <a:r>
              <a:rPr lang="en-US" sz="1200" dirty="0"/>
              <a:t>, and Anders </a:t>
            </a:r>
            <a:r>
              <a:rPr lang="en-US" sz="1200" dirty="0" err="1"/>
              <a:t>Wesslén</a:t>
            </a:r>
            <a:r>
              <a:rPr lang="en-US" sz="1200" dirty="0"/>
              <a:t>. Experimentation in software engineering. Springer Science &amp; Business Media, 2012</a:t>
            </a:r>
            <a:r>
              <a:rPr lang="en-US" sz="1200" dirty="0" smtClean="0"/>
              <a:t>.</a:t>
            </a:r>
          </a:p>
          <a:p>
            <a:r>
              <a:rPr lang="en-US" sz="1200" dirty="0"/>
              <a:t>[7] </a:t>
            </a:r>
            <a:r>
              <a:rPr lang="en-US" sz="1200" dirty="0" smtClean="0"/>
              <a:t>MS Intro to ML Talks: </a:t>
            </a:r>
            <a:r>
              <a:rPr lang="en-US" sz="1200" dirty="0" smtClean="0">
                <a:hlinkClick r:id="rId2"/>
              </a:rPr>
              <a:t>http</a:t>
            </a:r>
            <a:r>
              <a:rPr lang="en-US" sz="1200" dirty="0">
                <a:hlinkClick r:id="rId2"/>
              </a:rPr>
              <a:t>://resnet/myresnet.aspx?_</a:t>
            </a:r>
            <a:r>
              <a:rPr lang="en-US" sz="1200" dirty="0" smtClean="0">
                <a:hlinkClick r:id="rId2"/>
              </a:rPr>
              <a:t>cn=RESNET&amp;spid=8318c8d3-ea62-4e3c-8555-4dd67c5b489d</a:t>
            </a:r>
            <a:endParaRPr lang="en-US" sz="1200" dirty="0" smtClean="0"/>
          </a:p>
          <a:p>
            <a:r>
              <a:rPr lang="en-US" sz="1200" dirty="0"/>
              <a:t>[8] </a:t>
            </a:r>
            <a:r>
              <a:rPr lang="en-US" sz="1200" dirty="0" smtClean="0"/>
              <a:t>Toe-dipping into ML: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resnet/RESNET/fullvideo.aspx?id=33960&amp;playlist=8318c8d3-ea62-4e3c-8555-4dd67c5b489d</a:t>
            </a:r>
            <a:endParaRPr lang="en-US" sz="1200" dirty="0" smtClean="0"/>
          </a:p>
          <a:p>
            <a:r>
              <a:rPr lang="en-US" sz="1200" dirty="0" smtClean="0"/>
              <a:t>[10] MS Machine </a:t>
            </a:r>
            <a:r>
              <a:rPr lang="en-US" sz="1200" dirty="0"/>
              <a:t>Learning University: </a:t>
            </a:r>
            <a:r>
              <a:rPr lang="en-US" sz="1200" dirty="0">
                <a:hlinkClick r:id="rId4"/>
              </a:rPr>
              <a:t>http://</a:t>
            </a:r>
            <a:r>
              <a:rPr lang="en-US" sz="1200" dirty="0" smtClean="0">
                <a:hlinkClick r:id="rId4"/>
              </a:rPr>
              <a:t>codebox/ml</a:t>
            </a:r>
            <a:endParaRPr lang="en-US" sz="1200" dirty="0" smtClean="0"/>
          </a:p>
          <a:p>
            <a:r>
              <a:rPr lang="en-US" sz="1200" dirty="0" smtClean="0"/>
              <a:t>[11] </a:t>
            </a:r>
            <a:r>
              <a:rPr lang="en-US" sz="1200" dirty="0"/>
              <a:t>Kocaguneli, Ekrem, Ayse Tosun Misirli, Bora Caglayan, and Ayse Bener. "Experiences on developer participation and effort estimation." In </a:t>
            </a:r>
            <a:r>
              <a:rPr lang="en-US" sz="1200" i="1" dirty="0"/>
              <a:t>Software Engineering and Advanced Applications (SEAA), 2011 37th EUROMICRO Conference on</a:t>
            </a:r>
            <a:r>
              <a:rPr lang="en-US" sz="1200" dirty="0"/>
              <a:t>, pp. 419-422. IEEE, 2011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[12] </a:t>
            </a:r>
            <a:r>
              <a:rPr lang="en-US" sz="1200" dirty="0"/>
              <a:t>Nagappan, </a:t>
            </a:r>
            <a:r>
              <a:rPr lang="en-US" sz="1200" dirty="0" err="1"/>
              <a:t>Nachiappan</a:t>
            </a:r>
            <a:r>
              <a:rPr lang="en-US" sz="1200" dirty="0"/>
              <a:t>, Brendan Murphy, and Victor </a:t>
            </a:r>
            <a:r>
              <a:rPr lang="en-US" sz="1200" dirty="0" err="1"/>
              <a:t>Basili</a:t>
            </a:r>
            <a:r>
              <a:rPr lang="en-US" sz="1200" dirty="0"/>
              <a:t>. "The influence of organizational structure on software quality: an empirical case study." </a:t>
            </a:r>
            <a:r>
              <a:rPr lang="en-US" sz="1200" dirty="0" err="1"/>
              <a:t>In</a:t>
            </a:r>
            <a:r>
              <a:rPr lang="en-US" sz="1200" i="1" dirty="0" err="1"/>
              <a:t>Proceedings</a:t>
            </a:r>
            <a:r>
              <a:rPr lang="en-US" sz="1200" i="1" dirty="0"/>
              <a:t> of the 30th international conference on Software engineering</a:t>
            </a:r>
            <a:r>
              <a:rPr lang="en-US" sz="1200" dirty="0"/>
              <a:t>, pp. 521-530. ACM, 2008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[13] </a:t>
            </a:r>
            <a:r>
              <a:rPr lang="en-US" sz="1200" dirty="0"/>
              <a:t>Kocaguneli, Ekrem, Ayse Tosun, and Ayse Bener. "AI-based models for software effort estimation." In </a:t>
            </a:r>
            <a:r>
              <a:rPr lang="en-US" sz="1200" i="1" dirty="0"/>
              <a:t>Software Engineering and Advanced Applications (SEAA), 2010 36th EUROMICRO Conference on</a:t>
            </a:r>
            <a:r>
              <a:rPr lang="en-US" sz="1200" dirty="0"/>
              <a:t>, pp. 323-326. IEEE, 2010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[14] </a:t>
            </a:r>
            <a:r>
              <a:rPr lang="en-US" sz="1200" dirty="0" err="1"/>
              <a:t>Menzies</a:t>
            </a:r>
            <a:r>
              <a:rPr lang="en-US" sz="1200" dirty="0"/>
              <a:t>, Tim, and Martin </a:t>
            </a:r>
            <a:r>
              <a:rPr lang="en-US" sz="1200" dirty="0" err="1"/>
              <a:t>Shepperd</a:t>
            </a:r>
            <a:r>
              <a:rPr lang="en-US" sz="1200" dirty="0"/>
              <a:t>. "Special issue on repeatable results in software engineering prediction." </a:t>
            </a:r>
            <a:r>
              <a:rPr lang="en-US" sz="1200" i="1" dirty="0"/>
              <a:t>Empirical Software Engineering</a:t>
            </a:r>
            <a:r>
              <a:rPr lang="en-US" sz="1200" dirty="0"/>
              <a:t> 17, no. 1 (2012): 1-17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[15] </a:t>
            </a:r>
            <a:r>
              <a:rPr lang="en-US" sz="1200" dirty="0"/>
              <a:t>Kocaguneli, Ekrem, Tim </a:t>
            </a:r>
            <a:r>
              <a:rPr lang="en-US" sz="1200" dirty="0" err="1"/>
              <a:t>Menzies</a:t>
            </a:r>
            <a:r>
              <a:rPr lang="en-US" sz="1200" dirty="0"/>
              <a:t>, and Jacky W. Keung. "On the value of ensemble effort estimation." </a:t>
            </a:r>
            <a:r>
              <a:rPr lang="en-US" sz="1200" i="1" dirty="0"/>
              <a:t>Software Engineering, IEEE Transactions on</a:t>
            </a:r>
            <a:r>
              <a:rPr lang="en-US" sz="1200" dirty="0"/>
              <a:t> 38, no. 6 (2012): 1403-1416.</a:t>
            </a:r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5879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vutoday.wvu.edu/resources/1/1317995765_m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10" y="4640262"/>
            <a:ext cx="1163726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research.microsoft.com/en-us/people/cbird/cbird_profile_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2" y="4654095"/>
            <a:ext cx="1303496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89437" y="466903"/>
            <a:ext cx="2362198" cy="534988"/>
          </a:xfrm>
        </p:spPr>
        <p:txBody>
          <a:bodyPr/>
          <a:lstStyle/>
          <a:p>
            <a:r>
              <a:rPr lang="en-US" sz="2800" dirty="0" smtClean="0"/>
              <a:t>Co-authors</a:t>
            </a:r>
            <a:endParaRPr lang="en-US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389437" y="3960406"/>
            <a:ext cx="2362198" cy="53498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 smtClean="0"/>
              <a:t>Editors</a:t>
            </a:r>
            <a:endParaRPr lang="en-US" sz="2800" dirty="0"/>
          </a:p>
        </p:txBody>
      </p:sp>
      <p:pic>
        <p:nvPicPr>
          <p:cNvPr id="2054" name="Picture 6" descr="http://research.microsoft.com/en-us/people/tzimmer/tom_zimmerman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810" y="4640262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964862" y="6386316"/>
            <a:ext cx="1316124" cy="51956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200" dirty="0" smtClean="0"/>
              <a:t>Christian Bird</a:t>
            </a:r>
          </a:p>
          <a:p>
            <a:r>
              <a:rPr lang="en-US" sz="1200" dirty="0" smtClean="0"/>
              <a:t>MSR, USA</a:t>
            </a:r>
            <a:endParaRPr lang="en-US" sz="1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89437" y="6406695"/>
            <a:ext cx="1316124" cy="44336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200" dirty="0" smtClean="0"/>
              <a:t>Tim Menzies</a:t>
            </a:r>
          </a:p>
          <a:p>
            <a:r>
              <a:rPr lang="en-US" sz="1200" dirty="0" smtClean="0"/>
              <a:t>NC State, USA</a:t>
            </a:r>
            <a:endParaRPr lang="en-US" sz="12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452452" y="6386315"/>
            <a:ext cx="1602558" cy="51956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200" dirty="0" smtClean="0"/>
              <a:t>Thomas Zimmermann</a:t>
            </a:r>
          </a:p>
          <a:p>
            <a:r>
              <a:rPr lang="en-US" sz="1200" dirty="0" smtClean="0"/>
              <a:t>MSR, USA</a:t>
            </a:r>
            <a:endParaRPr lang="en-US" sz="1200" dirty="0"/>
          </a:p>
        </p:txBody>
      </p:sp>
      <p:pic>
        <p:nvPicPr>
          <p:cNvPr id="2056" name="Picture 8" descr="http://ryerson.ca/mie/directory/faculty/bener/jcr:content/center/biography/image.img.jpg/135489776446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437" y="1084035"/>
            <a:ext cx="1428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389437" y="2899907"/>
            <a:ext cx="1428750" cy="44336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200" dirty="0" smtClean="0"/>
              <a:t>Ayse B. Bener</a:t>
            </a:r>
          </a:p>
          <a:p>
            <a:r>
              <a:rPr lang="en-US" sz="1200" dirty="0" smtClean="0"/>
              <a:t>Ryerson University, CA</a:t>
            </a:r>
            <a:endParaRPr lang="en-US" sz="1200" dirty="0"/>
          </a:p>
        </p:txBody>
      </p:sp>
      <p:pic>
        <p:nvPicPr>
          <p:cNvPr id="2058" name="Picture 10" descr="http://static.shiftdelete.net/img/article/ay1261992583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7" r="7004" b="2424"/>
          <a:stretch/>
        </p:blipFill>
        <p:spPr bwMode="auto">
          <a:xfrm>
            <a:off x="6235610" y="1112933"/>
            <a:ext cx="1676401" cy="165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235609" y="2787811"/>
            <a:ext cx="1752601" cy="44336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200" dirty="0" smtClean="0"/>
              <a:t>Ayse Tosun</a:t>
            </a:r>
          </a:p>
          <a:p>
            <a:r>
              <a:rPr lang="en-US" sz="1200" dirty="0" smtClean="0"/>
              <a:t>Istanbul Technical University</a:t>
            </a:r>
          </a:p>
          <a:p>
            <a:r>
              <a:rPr lang="en-US" sz="1200" dirty="0" smtClean="0"/>
              <a:t>Turkey</a:t>
            </a:r>
            <a:endParaRPr lang="en-US" sz="1200" dirty="0"/>
          </a:p>
        </p:txBody>
      </p:sp>
      <p:pic>
        <p:nvPicPr>
          <p:cNvPr id="2060" name="Picture 12" descr="http://www.math.ryerson.ca/gar/photos/profile_caglaya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34" y="1112934"/>
            <a:ext cx="1240700" cy="165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8329434" y="2741379"/>
            <a:ext cx="1752601" cy="44336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200" dirty="0" smtClean="0"/>
              <a:t>Bora Caglayan</a:t>
            </a:r>
          </a:p>
          <a:p>
            <a:r>
              <a:rPr lang="en-US" sz="1200" dirty="0" smtClean="0"/>
              <a:t>Ryerson University, CA</a:t>
            </a:r>
            <a:endParaRPr lang="en-US" sz="1200" dirty="0"/>
          </a:p>
        </p:txBody>
      </p:sp>
      <p:pic>
        <p:nvPicPr>
          <p:cNvPr id="2062" name="Picture 14" descr="http://m.c.lnkd.licdn.com/mpr/mpr/shrink_200_200/p/7/000/1fc/07b/0770de4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557" y="1104494"/>
            <a:ext cx="1636885" cy="163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9911358" y="2768466"/>
            <a:ext cx="1752601" cy="44336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200" dirty="0" smtClean="0"/>
              <a:t>Gul Calikli</a:t>
            </a:r>
          </a:p>
          <a:p>
            <a:r>
              <a:rPr lang="en-US" sz="1200" dirty="0" smtClean="0"/>
              <a:t>Open University, UK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660" y="830262"/>
            <a:ext cx="2624777" cy="3237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3697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Alternatives are…</a:t>
            </a:r>
            <a:endParaRPr lang="en-US" dirty="0"/>
          </a:p>
        </p:txBody>
      </p:sp>
      <p:sp>
        <p:nvSpPr>
          <p:cNvPr id="4" name="Freeform 3"/>
          <p:cNvSpPr>
            <a:spLocks noChangeAspect="1"/>
          </p:cNvSpPr>
          <p:nvPr/>
        </p:nvSpPr>
        <p:spPr bwMode="black">
          <a:xfrm>
            <a:off x="1244477" y="3053417"/>
            <a:ext cx="1066800" cy="936038"/>
          </a:xfrm>
          <a:custGeom>
            <a:avLst/>
            <a:gdLst/>
            <a:ahLst/>
            <a:cxnLst/>
            <a:rect l="l" t="t" r="r" b="b"/>
            <a:pathLst>
              <a:path w="4740335" h="4048081">
                <a:moveTo>
                  <a:pt x="3683614" y="1098549"/>
                </a:moveTo>
                <a:cubicBezTo>
                  <a:pt x="3683654" y="1098549"/>
                  <a:pt x="3689354" y="1098549"/>
                  <a:pt x="4502870" y="1098549"/>
                </a:cubicBezTo>
                <a:cubicBezTo>
                  <a:pt x="4633477" y="1098549"/>
                  <a:pt x="4740335" y="1205183"/>
                  <a:pt x="4740335" y="1335514"/>
                </a:cubicBezTo>
                <a:cubicBezTo>
                  <a:pt x="4740335" y="1335569"/>
                  <a:pt x="4740335" y="1343335"/>
                  <a:pt x="4740335" y="2449249"/>
                </a:cubicBezTo>
                <a:cubicBezTo>
                  <a:pt x="4740335" y="2579580"/>
                  <a:pt x="4633477" y="2686214"/>
                  <a:pt x="4502870" y="2686214"/>
                </a:cubicBezTo>
                <a:cubicBezTo>
                  <a:pt x="4502870" y="2686253"/>
                  <a:pt x="4502870" y="2691777"/>
                  <a:pt x="4502870" y="3480046"/>
                </a:cubicBezTo>
                <a:cubicBezTo>
                  <a:pt x="4502870" y="3610377"/>
                  <a:pt x="4396011" y="3717011"/>
                  <a:pt x="4265405" y="3717011"/>
                </a:cubicBezTo>
                <a:cubicBezTo>
                  <a:pt x="4265376" y="3717011"/>
                  <a:pt x="4262133" y="3717011"/>
                  <a:pt x="3909206" y="3717011"/>
                </a:cubicBezTo>
                <a:cubicBezTo>
                  <a:pt x="3790473" y="3717011"/>
                  <a:pt x="3683614" y="3610377"/>
                  <a:pt x="3683614" y="3480046"/>
                </a:cubicBezTo>
                <a:cubicBezTo>
                  <a:pt x="3683614" y="3480010"/>
                  <a:pt x="3683614" y="3474701"/>
                  <a:pt x="3683614" y="2686214"/>
                </a:cubicBezTo>
                <a:cubicBezTo>
                  <a:pt x="3553008" y="2686214"/>
                  <a:pt x="3446148" y="2579580"/>
                  <a:pt x="3446148" y="2449249"/>
                </a:cubicBezTo>
                <a:cubicBezTo>
                  <a:pt x="3446148" y="2449192"/>
                  <a:pt x="3446148" y="2441288"/>
                  <a:pt x="3446148" y="1335514"/>
                </a:cubicBezTo>
                <a:cubicBezTo>
                  <a:pt x="3446148" y="1205183"/>
                  <a:pt x="3553008" y="1098549"/>
                  <a:pt x="3683614" y="1098549"/>
                </a:cubicBezTo>
                <a:close/>
                <a:moveTo>
                  <a:pt x="236546" y="1098549"/>
                </a:moveTo>
                <a:cubicBezTo>
                  <a:pt x="236570" y="1098549"/>
                  <a:pt x="240947" y="1098549"/>
                  <a:pt x="1052628" y="1098549"/>
                </a:cubicBezTo>
                <a:cubicBezTo>
                  <a:pt x="1182728" y="1098549"/>
                  <a:pt x="1289174" y="1205183"/>
                  <a:pt x="1289174" y="1335514"/>
                </a:cubicBezTo>
                <a:cubicBezTo>
                  <a:pt x="1289174" y="1335532"/>
                  <a:pt x="1289174" y="1340039"/>
                  <a:pt x="1289174" y="2449249"/>
                </a:cubicBezTo>
                <a:cubicBezTo>
                  <a:pt x="1289174" y="2579580"/>
                  <a:pt x="1182728" y="2686214"/>
                  <a:pt x="1052628" y="2686214"/>
                </a:cubicBezTo>
                <a:cubicBezTo>
                  <a:pt x="1052628" y="2686235"/>
                  <a:pt x="1052628" y="2690268"/>
                  <a:pt x="1052628" y="3480046"/>
                </a:cubicBezTo>
                <a:cubicBezTo>
                  <a:pt x="1052628" y="3610377"/>
                  <a:pt x="946183" y="3717011"/>
                  <a:pt x="827910" y="3717011"/>
                </a:cubicBezTo>
                <a:cubicBezTo>
                  <a:pt x="827894" y="3717011"/>
                  <a:pt x="825508" y="3717011"/>
                  <a:pt x="473091" y="3717011"/>
                </a:cubicBezTo>
                <a:cubicBezTo>
                  <a:pt x="342991" y="3717011"/>
                  <a:pt x="236546" y="3610377"/>
                  <a:pt x="236546" y="3480046"/>
                </a:cubicBezTo>
                <a:cubicBezTo>
                  <a:pt x="236546" y="3480026"/>
                  <a:pt x="236546" y="3476021"/>
                  <a:pt x="236546" y="2686214"/>
                </a:cubicBezTo>
                <a:cubicBezTo>
                  <a:pt x="106446" y="2686214"/>
                  <a:pt x="0" y="2579580"/>
                  <a:pt x="0" y="2449249"/>
                </a:cubicBezTo>
                <a:cubicBezTo>
                  <a:pt x="0" y="2449230"/>
                  <a:pt x="0" y="2444630"/>
                  <a:pt x="0" y="1335514"/>
                </a:cubicBezTo>
                <a:cubicBezTo>
                  <a:pt x="0" y="1205183"/>
                  <a:pt x="106446" y="1098549"/>
                  <a:pt x="236546" y="1098549"/>
                </a:cubicBezTo>
                <a:close/>
                <a:moveTo>
                  <a:pt x="1895194" y="993211"/>
                </a:moveTo>
                <a:cubicBezTo>
                  <a:pt x="1895245" y="993211"/>
                  <a:pt x="1902161" y="993211"/>
                  <a:pt x="2845141" y="993211"/>
                </a:cubicBezTo>
                <a:cubicBezTo>
                  <a:pt x="2999507" y="993211"/>
                  <a:pt x="3130125" y="1123457"/>
                  <a:pt x="3130125" y="1277385"/>
                </a:cubicBezTo>
                <a:cubicBezTo>
                  <a:pt x="3130125" y="1277420"/>
                  <a:pt x="3130125" y="1284134"/>
                  <a:pt x="3130125" y="2568008"/>
                </a:cubicBezTo>
                <a:cubicBezTo>
                  <a:pt x="3130125" y="2721936"/>
                  <a:pt x="2999507" y="2852182"/>
                  <a:pt x="2845141" y="2852182"/>
                </a:cubicBezTo>
                <a:cubicBezTo>
                  <a:pt x="2845141" y="2852231"/>
                  <a:pt x="2845141" y="2858826"/>
                  <a:pt x="2845141" y="3763907"/>
                </a:cubicBezTo>
                <a:cubicBezTo>
                  <a:pt x="2845141" y="3917835"/>
                  <a:pt x="2726398" y="4048081"/>
                  <a:pt x="2572031" y="4048081"/>
                </a:cubicBezTo>
                <a:cubicBezTo>
                  <a:pt x="2571992" y="4048081"/>
                  <a:pt x="2568051" y="4048081"/>
                  <a:pt x="2168304" y="4048081"/>
                </a:cubicBezTo>
                <a:cubicBezTo>
                  <a:pt x="2013937" y="4048081"/>
                  <a:pt x="1895194" y="3917835"/>
                  <a:pt x="1895194" y="3763907"/>
                </a:cubicBezTo>
                <a:cubicBezTo>
                  <a:pt x="1895194" y="3763858"/>
                  <a:pt x="1895194" y="3757193"/>
                  <a:pt x="1895194" y="2852182"/>
                </a:cubicBezTo>
                <a:cubicBezTo>
                  <a:pt x="1740828" y="2852182"/>
                  <a:pt x="1610210" y="2721936"/>
                  <a:pt x="1610210" y="2568008"/>
                </a:cubicBezTo>
                <a:cubicBezTo>
                  <a:pt x="1610210" y="2567966"/>
                  <a:pt x="1610210" y="2560581"/>
                  <a:pt x="1610210" y="1277385"/>
                </a:cubicBezTo>
                <a:cubicBezTo>
                  <a:pt x="1610210" y="1123457"/>
                  <a:pt x="1740828" y="993211"/>
                  <a:pt x="1895194" y="993211"/>
                </a:cubicBezTo>
                <a:close/>
                <a:moveTo>
                  <a:pt x="4093246" y="245790"/>
                </a:moveTo>
                <a:cubicBezTo>
                  <a:pt x="4306565" y="245790"/>
                  <a:pt x="4479495" y="420965"/>
                  <a:pt x="4479495" y="637055"/>
                </a:cubicBezTo>
                <a:cubicBezTo>
                  <a:pt x="4479495" y="853145"/>
                  <a:pt x="4306565" y="1028320"/>
                  <a:pt x="4093246" y="1028320"/>
                </a:cubicBezTo>
                <a:cubicBezTo>
                  <a:pt x="3879927" y="1028320"/>
                  <a:pt x="3706997" y="853145"/>
                  <a:pt x="3706997" y="637055"/>
                </a:cubicBezTo>
                <a:cubicBezTo>
                  <a:pt x="3706997" y="420965"/>
                  <a:pt x="3879927" y="245790"/>
                  <a:pt x="4093246" y="245790"/>
                </a:cubicBezTo>
                <a:close/>
                <a:moveTo>
                  <a:pt x="644584" y="245790"/>
                </a:moveTo>
                <a:cubicBezTo>
                  <a:pt x="856519" y="245790"/>
                  <a:pt x="1028326" y="420965"/>
                  <a:pt x="1028326" y="637055"/>
                </a:cubicBezTo>
                <a:cubicBezTo>
                  <a:pt x="1028326" y="853145"/>
                  <a:pt x="856519" y="1028320"/>
                  <a:pt x="644584" y="1028320"/>
                </a:cubicBezTo>
                <a:cubicBezTo>
                  <a:pt x="432649" y="1028320"/>
                  <a:pt x="260842" y="853145"/>
                  <a:pt x="260842" y="637055"/>
                </a:cubicBezTo>
                <a:cubicBezTo>
                  <a:pt x="260842" y="420965"/>
                  <a:pt x="432649" y="245790"/>
                  <a:pt x="644584" y="245790"/>
                </a:cubicBezTo>
                <a:close/>
                <a:moveTo>
                  <a:pt x="2367657" y="0"/>
                </a:moveTo>
                <a:cubicBezTo>
                  <a:pt x="2616992" y="0"/>
                  <a:pt x="2819118" y="203249"/>
                  <a:pt x="2819118" y="453969"/>
                </a:cubicBezTo>
                <a:cubicBezTo>
                  <a:pt x="2819118" y="704689"/>
                  <a:pt x="2616992" y="907938"/>
                  <a:pt x="2367657" y="907938"/>
                </a:cubicBezTo>
                <a:cubicBezTo>
                  <a:pt x="2118322" y="907938"/>
                  <a:pt x="1916196" y="704689"/>
                  <a:pt x="1916196" y="453969"/>
                </a:cubicBezTo>
                <a:cubicBezTo>
                  <a:pt x="1916196" y="203249"/>
                  <a:pt x="2118322" y="0"/>
                  <a:pt x="236765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48" tIns="109719" rIns="137148" bIns="109719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9926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reeform 4"/>
          <p:cNvSpPr>
            <a:spLocks noChangeAspect="1"/>
          </p:cNvSpPr>
          <p:nvPr/>
        </p:nvSpPr>
        <p:spPr bwMode="black">
          <a:xfrm rot="3134493">
            <a:off x="2183549" y="2055658"/>
            <a:ext cx="837082" cy="1124315"/>
          </a:xfrm>
          <a:custGeom>
            <a:avLst/>
            <a:gdLst>
              <a:gd name="T0" fmla="*/ 30 w 62"/>
              <a:gd name="T1" fmla="*/ 81 h 83"/>
              <a:gd name="T2" fmla="*/ 9 w 62"/>
              <a:gd name="T3" fmla="*/ 56 h 83"/>
              <a:gd name="T4" fmla="*/ 35 w 62"/>
              <a:gd name="T5" fmla="*/ 31 h 83"/>
              <a:gd name="T6" fmla="*/ 35 w 62"/>
              <a:gd name="T7" fmla="*/ 47 h 83"/>
              <a:gd name="T8" fmla="*/ 62 w 62"/>
              <a:gd name="T9" fmla="*/ 23 h 83"/>
              <a:gd name="T10" fmla="*/ 35 w 62"/>
              <a:gd name="T11" fmla="*/ 0 h 83"/>
              <a:gd name="T12" fmla="*/ 35 w 62"/>
              <a:gd name="T13" fmla="*/ 15 h 83"/>
              <a:gd name="T14" fmla="*/ 34 w 62"/>
              <a:gd name="T15" fmla="*/ 15 h 83"/>
              <a:gd name="T16" fmla="*/ 0 w 62"/>
              <a:gd name="T17" fmla="*/ 50 h 83"/>
              <a:gd name="T18" fmla="*/ 30 w 62"/>
              <a:gd name="T19" fmla="*/ 83 h 83"/>
              <a:gd name="T20" fmla="*/ 30 w 62"/>
              <a:gd name="T21" fmla="*/ 8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2" h="83">
                <a:moveTo>
                  <a:pt x="30" y="81"/>
                </a:moveTo>
                <a:cubicBezTo>
                  <a:pt x="18" y="78"/>
                  <a:pt x="9" y="68"/>
                  <a:pt x="9" y="56"/>
                </a:cubicBezTo>
                <a:cubicBezTo>
                  <a:pt x="9" y="42"/>
                  <a:pt x="20" y="32"/>
                  <a:pt x="35" y="31"/>
                </a:cubicBezTo>
                <a:cubicBezTo>
                  <a:pt x="35" y="47"/>
                  <a:pt x="35" y="47"/>
                  <a:pt x="35" y="47"/>
                </a:cubicBezTo>
                <a:cubicBezTo>
                  <a:pt x="62" y="23"/>
                  <a:pt x="62" y="23"/>
                  <a:pt x="62" y="23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4" y="15"/>
                </a:cubicBezTo>
                <a:cubicBezTo>
                  <a:pt x="16" y="15"/>
                  <a:pt x="0" y="31"/>
                  <a:pt x="0" y="50"/>
                </a:cubicBezTo>
                <a:cubicBezTo>
                  <a:pt x="0" y="67"/>
                  <a:pt x="13" y="81"/>
                  <a:pt x="30" y="83"/>
                </a:cubicBezTo>
                <a:lnTo>
                  <a:pt x="30" y="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69953" tIns="34976" rIns="69953" bIns="3497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6" name="Freeform 144"/>
          <p:cNvSpPr>
            <a:spLocks noChangeAspect="1" noEditPoints="1"/>
          </p:cNvSpPr>
          <p:nvPr/>
        </p:nvSpPr>
        <p:spPr bwMode="black">
          <a:xfrm>
            <a:off x="3110701" y="3123356"/>
            <a:ext cx="419776" cy="74108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69953" tIns="34976" rIns="69953" bIns="34976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7" name="Freeform 6"/>
          <p:cNvSpPr>
            <a:spLocks noChangeAspect="1"/>
          </p:cNvSpPr>
          <p:nvPr/>
        </p:nvSpPr>
        <p:spPr bwMode="black">
          <a:xfrm rot="14029652">
            <a:off x="2268005" y="3699786"/>
            <a:ext cx="837082" cy="1124315"/>
          </a:xfrm>
          <a:custGeom>
            <a:avLst/>
            <a:gdLst>
              <a:gd name="T0" fmla="*/ 30 w 62"/>
              <a:gd name="T1" fmla="*/ 81 h 83"/>
              <a:gd name="T2" fmla="*/ 9 w 62"/>
              <a:gd name="T3" fmla="*/ 56 h 83"/>
              <a:gd name="T4" fmla="*/ 35 w 62"/>
              <a:gd name="T5" fmla="*/ 31 h 83"/>
              <a:gd name="T6" fmla="*/ 35 w 62"/>
              <a:gd name="T7" fmla="*/ 47 h 83"/>
              <a:gd name="T8" fmla="*/ 62 w 62"/>
              <a:gd name="T9" fmla="*/ 23 h 83"/>
              <a:gd name="T10" fmla="*/ 35 w 62"/>
              <a:gd name="T11" fmla="*/ 0 h 83"/>
              <a:gd name="T12" fmla="*/ 35 w 62"/>
              <a:gd name="T13" fmla="*/ 15 h 83"/>
              <a:gd name="T14" fmla="*/ 34 w 62"/>
              <a:gd name="T15" fmla="*/ 15 h 83"/>
              <a:gd name="T16" fmla="*/ 0 w 62"/>
              <a:gd name="T17" fmla="*/ 50 h 83"/>
              <a:gd name="T18" fmla="*/ 30 w 62"/>
              <a:gd name="T19" fmla="*/ 83 h 83"/>
              <a:gd name="T20" fmla="*/ 30 w 62"/>
              <a:gd name="T21" fmla="*/ 8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2" h="83">
                <a:moveTo>
                  <a:pt x="30" y="81"/>
                </a:moveTo>
                <a:cubicBezTo>
                  <a:pt x="18" y="78"/>
                  <a:pt x="9" y="68"/>
                  <a:pt x="9" y="56"/>
                </a:cubicBezTo>
                <a:cubicBezTo>
                  <a:pt x="9" y="42"/>
                  <a:pt x="20" y="32"/>
                  <a:pt x="35" y="31"/>
                </a:cubicBezTo>
                <a:cubicBezTo>
                  <a:pt x="35" y="47"/>
                  <a:pt x="35" y="47"/>
                  <a:pt x="35" y="47"/>
                </a:cubicBezTo>
                <a:cubicBezTo>
                  <a:pt x="62" y="23"/>
                  <a:pt x="62" y="23"/>
                  <a:pt x="62" y="23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4" y="15"/>
                </a:cubicBezTo>
                <a:cubicBezTo>
                  <a:pt x="16" y="15"/>
                  <a:pt x="0" y="31"/>
                  <a:pt x="0" y="50"/>
                </a:cubicBezTo>
                <a:cubicBezTo>
                  <a:pt x="0" y="67"/>
                  <a:pt x="13" y="81"/>
                  <a:pt x="30" y="83"/>
                </a:cubicBezTo>
                <a:lnTo>
                  <a:pt x="30" y="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69953" tIns="34976" rIns="69953" bIns="3497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064104" y="2661492"/>
            <a:ext cx="1219198" cy="39192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Customer</a:t>
            </a: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0505" y="2769932"/>
            <a:ext cx="1219198" cy="39192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Data Scientist</a:t>
            </a: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777877" y="1551679"/>
            <a:ext cx="1925760" cy="609234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Data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Domain knowledge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Objectives</a:t>
            </a: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777877" y="4629385"/>
            <a:ext cx="1828800" cy="382587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Business value</a:t>
            </a: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435" y="1856296"/>
            <a:ext cx="5091112" cy="4217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35" y="2484686"/>
            <a:ext cx="2635002" cy="20317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0196" y="2484686"/>
            <a:ext cx="2783730" cy="203174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auto">
          <a:xfrm>
            <a:off x="7415337" y="4516426"/>
            <a:ext cx="1219198" cy="39192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Expected</a:t>
            </a: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0222462" y="4502742"/>
            <a:ext cx="1219198" cy="39192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Actual</a:t>
            </a: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707435" y="1257747"/>
            <a:ext cx="5700890" cy="39192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Bias &amp; Variance implications of sampling techniques </a:t>
            </a: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6707435" y="5783262"/>
            <a:ext cx="2732761" cy="609600"/>
          </a:xfrm>
          <a:prstGeom prst="rightArrow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Too Technical</a:t>
            </a:r>
          </a:p>
        </p:txBody>
      </p:sp>
      <p:sp>
        <p:nvSpPr>
          <p:cNvPr id="13" name="Left Arrow 12"/>
          <p:cNvSpPr/>
          <p:nvPr/>
        </p:nvSpPr>
        <p:spPr bwMode="auto">
          <a:xfrm>
            <a:off x="1341437" y="5714327"/>
            <a:ext cx="2362200" cy="606108"/>
          </a:xfrm>
          <a:prstGeom prst="leftArrow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Too high level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98628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www.shimmerteen.com/wp-content/uploads/2014/08/chalkboard-any-questions_Raywo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3" y="-1"/>
            <a:ext cx="12466638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568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aim is a blue-print of the whole process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22238" y="1212849"/>
            <a:ext cx="1981200" cy="1979613"/>
            <a:chOff x="731837" y="1865769"/>
            <a:chExt cx="2895599" cy="3460293"/>
          </a:xfrm>
        </p:grpSpPr>
        <p:sp>
          <p:nvSpPr>
            <p:cNvPr id="4" name="Freeform 3"/>
            <p:cNvSpPr>
              <a:spLocks noChangeAspect="1"/>
            </p:cNvSpPr>
            <p:nvPr/>
          </p:nvSpPr>
          <p:spPr bwMode="black">
            <a:xfrm>
              <a:off x="912210" y="3367507"/>
              <a:ext cx="1066800" cy="936038"/>
            </a:xfrm>
            <a:custGeom>
              <a:avLst/>
              <a:gdLst/>
              <a:ahLst/>
              <a:cxnLst/>
              <a:rect l="l" t="t" r="r" b="b"/>
              <a:pathLst>
                <a:path w="4740335" h="4048081">
                  <a:moveTo>
                    <a:pt x="3683614" y="1098549"/>
                  </a:moveTo>
                  <a:cubicBezTo>
                    <a:pt x="3683654" y="1098549"/>
                    <a:pt x="3689354" y="1098549"/>
                    <a:pt x="4502870" y="1098549"/>
                  </a:cubicBezTo>
                  <a:cubicBezTo>
                    <a:pt x="4633477" y="1098549"/>
                    <a:pt x="4740335" y="1205183"/>
                    <a:pt x="4740335" y="1335514"/>
                  </a:cubicBezTo>
                  <a:cubicBezTo>
                    <a:pt x="4740335" y="1335569"/>
                    <a:pt x="4740335" y="1343335"/>
                    <a:pt x="4740335" y="2449249"/>
                  </a:cubicBezTo>
                  <a:cubicBezTo>
                    <a:pt x="4740335" y="2579580"/>
                    <a:pt x="4633477" y="2686214"/>
                    <a:pt x="4502870" y="2686214"/>
                  </a:cubicBezTo>
                  <a:cubicBezTo>
                    <a:pt x="4502870" y="2686253"/>
                    <a:pt x="4502870" y="2691777"/>
                    <a:pt x="4502870" y="3480046"/>
                  </a:cubicBezTo>
                  <a:cubicBezTo>
                    <a:pt x="4502870" y="3610377"/>
                    <a:pt x="4396011" y="3717011"/>
                    <a:pt x="4265405" y="3717011"/>
                  </a:cubicBezTo>
                  <a:cubicBezTo>
                    <a:pt x="4265376" y="3717011"/>
                    <a:pt x="4262133" y="3717011"/>
                    <a:pt x="3909206" y="3717011"/>
                  </a:cubicBezTo>
                  <a:cubicBezTo>
                    <a:pt x="3790473" y="3717011"/>
                    <a:pt x="3683614" y="3610377"/>
                    <a:pt x="3683614" y="3480046"/>
                  </a:cubicBezTo>
                  <a:cubicBezTo>
                    <a:pt x="3683614" y="3480010"/>
                    <a:pt x="3683614" y="3474701"/>
                    <a:pt x="3683614" y="2686214"/>
                  </a:cubicBezTo>
                  <a:cubicBezTo>
                    <a:pt x="3553008" y="2686214"/>
                    <a:pt x="3446148" y="2579580"/>
                    <a:pt x="3446148" y="2449249"/>
                  </a:cubicBezTo>
                  <a:cubicBezTo>
                    <a:pt x="3446148" y="2449192"/>
                    <a:pt x="3446148" y="2441288"/>
                    <a:pt x="3446148" y="1335514"/>
                  </a:cubicBezTo>
                  <a:cubicBezTo>
                    <a:pt x="3446148" y="1205183"/>
                    <a:pt x="3553008" y="1098549"/>
                    <a:pt x="3683614" y="1098549"/>
                  </a:cubicBezTo>
                  <a:close/>
                  <a:moveTo>
                    <a:pt x="236546" y="1098549"/>
                  </a:moveTo>
                  <a:cubicBezTo>
                    <a:pt x="236570" y="1098549"/>
                    <a:pt x="240947" y="1098549"/>
                    <a:pt x="1052628" y="1098549"/>
                  </a:cubicBezTo>
                  <a:cubicBezTo>
                    <a:pt x="1182728" y="1098549"/>
                    <a:pt x="1289174" y="1205183"/>
                    <a:pt x="1289174" y="1335514"/>
                  </a:cubicBezTo>
                  <a:cubicBezTo>
                    <a:pt x="1289174" y="1335532"/>
                    <a:pt x="1289174" y="1340039"/>
                    <a:pt x="1289174" y="2449249"/>
                  </a:cubicBezTo>
                  <a:cubicBezTo>
                    <a:pt x="1289174" y="2579580"/>
                    <a:pt x="1182728" y="2686214"/>
                    <a:pt x="1052628" y="2686214"/>
                  </a:cubicBezTo>
                  <a:cubicBezTo>
                    <a:pt x="1052628" y="2686235"/>
                    <a:pt x="1052628" y="2690268"/>
                    <a:pt x="1052628" y="3480046"/>
                  </a:cubicBezTo>
                  <a:cubicBezTo>
                    <a:pt x="1052628" y="3610377"/>
                    <a:pt x="946183" y="3717011"/>
                    <a:pt x="827910" y="3717011"/>
                  </a:cubicBezTo>
                  <a:cubicBezTo>
                    <a:pt x="827894" y="3717011"/>
                    <a:pt x="825508" y="3717011"/>
                    <a:pt x="473091" y="3717011"/>
                  </a:cubicBezTo>
                  <a:cubicBezTo>
                    <a:pt x="342991" y="3717011"/>
                    <a:pt x="236546" y="3610377"/>
                    <a:pt x="236546" y="3480046"/>
                  </a:cubicBezTo>
                  <a:cubicBezTo>
                    <a:pt x="236546" y="3480026"/>
                    <a:pt x="236546" y="3476021"/>
                    <a:pt x="236546" y="2686214"/>
                  </a:cubicBezTo>
                  <a:cubicBezTo>
                    <a:pt x="106446" y="2686214"/>
                    <a:pt x="0" y="2579580"/>
                    <a:pt x="0" y="2449249"/>
                  </a:cubicBezTo>
                  <a:cubicBezTo>
                    <a:pt x="0" y="2449230"/>
                    <a:pt x="0" y="2444630"/>
                    <a:pt x="0" y="1335514"/>
                  </a:cubicBezTo>
                  <a:cubicBezTo>
                    <a:pt x="0" y="1205183"/>
                    <a:pt x="106446" y="1098549"/>
                    <a:pt x="236546" y="1098549"/>
                  </a:cubicBezTo>
                  <a:close/>
                  <a:moveTo>
                    <a:pt x="1895194" y="993211"/>
                  </a:moveTo>
                  <a:cubicBezTo>
                    <a:pt x="1895245" y="993211"/>
                    <a:pt x="1902161" y="993211"/>
                    <a:pt x="2845141" y="993211"/>
                  </a:cubicBezTo>
                  <a:cubicBezTo>
                    <a:pt x="2999507" y="993211"/>
                    <a:pt x="3130125" y="1123457"/>
                    <a:pt x="3130125" y="1277385"/>
                  </a:cubicBezTo>
                  <a:cubicBezTo>
                    <a:pt x="3130125" y="1277420"/>
                    <a:pt x="3130125" y="1284134"/>
                    <a:pt x="3130125" y="2568008"/>
                  </a:cubicBezTo>
                  <a:cubicBezTo>
                    <a:pt x="3130125" y="2721936"/>
                    <a:pt x="2999507" y="2852182"/>
                    <a:pt x="2845141" y="2852182"/>
                  </a:cubicBezTo>
                  <a:cubicBezTo>
                    <a:pt x="2845141" y="2852231"/>
                    <a:pt x="2845141" y="2858826"/>
                    <a:pt x="2845141" y="3763907"/>
                  </a:cubicBezTo>
                  <a:cubicBezTo>
                    <a:pt x="2845141" y="3917835"/>
                    <a:pt x="2726398" y="4048081"/>
                    <a:pt x="2572031" y="4048081"/>
                  </a:cubicBezTo>
                  <a:cubicBezTo>
                    <a:pt x="2571992" y="4048081"/>
                    <a:pt x="2568051" y="4048081"/>
                    <a:pt x="2168304" y="4048081"/>
                  </a:cubicBezTo>
                  <a:cubicBezTo>
                    <a:pt x="2013937" y="4048081"/>
                    <a:pt x="1895194" y="3917835"/>
                    <a:pt x="1895194" y="3763907"/>
                  </a:cubicBezTo>
                  <a:cubicBezTo>
                    <a:pt x="1895194" y="3763858"/>
                    <a:pt x="1895194" y="3757193"/>
                    <a:pt x="1895194" y="2852182"/>
                  </a:cubicBezTo>
                  <a:cubicBezTo>
                    <a:pt x="1740828" y="2852182"/>
                    <a:pt x="1610210" y="2721936"/>
                    <a:pt x="1610210" y="2568008"/>
                  </a:cubicBezTo>
                  <a:cubicBezTo>
                    <a:pt x="1610210" y="2567966"/>
                    <a:pt x="1610210" y="2560581"/>
                    <a:pt x="1610210" y="1277385"/>
                  </a:cubicBezTo>
                  <a:cubicBezTo>
                    <a:pt x="1610210" y="1123457"/>
                    <a:pt x="1740828" y="993211"/>
                    <a:pt x="1895194" y="993211"/>
                  </a:cubicBezTo>
                  <a:close/>
                  <a:moveTo>
                    <a:pt x="4093246" y="245790"/>
                  </a:moveTo>
                  <a:cubicBezTo>
                    <a:pt x="4306565" y="245790"/>
                    <a:pt x="4479495" y="420965"/>
                    <a:pt x="4479495" y="637055"/>
                  </a:cubicBezTo>
                  <a:cubicBezTo>
                    <a:pt x="4479495" y="853145"/>
                    <a:pt x="4306565" y="1028320"/>
                    <a:pt x="4093246" y="1028320"/>
                  </a:cubicBezTo>
                  <a:cubicBezTo>
                    <a:pt x="3879927" y="1028320"/>
                    <a:pt x="3706997" y="853145"/>
                    <a:pt x="3706997" y="637055"/>
                  </a:cubicBezTo>
                  <a:cubicBezTo>
                    <a:pt x="3706997" y="420965"/>
                    <a:pt x="3879927" y="245790"/>
                    <a:pt x="4093246" y="245790"/>
                  </a:cubicBezTo>
                  <a:close/>
                  <a:moveTo>
                    <a:pt x="644584" y="245790"/>
                  </a:moveTo>
                  <a:cubicBezTo>
                    <a:pt x="856519" y="245790"/>
                    <a:pt x="1028326" y="420965"/>
                    <a:pt x="1028326" y="637055"/>
                  </a:cubicBezTo>
                  <a:cubicBezTo>
                    <a:pt x="1028326" y="853145"/>
                    <a:pt x="856519" y="1028320"/>
                    <a:pt x="644584" y="1028320"/>
                  </a:cubicBezTo>
                  <a:cubicBezTo>
                    <a:pt x="432649" y="1028320"/>
                    <a:pt x="260842" y="853145"/>
                    <a:pt x="260842" y="637055"/>
                  </a:cubicBezTo>
                  <a:cubicBezTo>
                    <a:pt x="260842" y="420965"/>
                    <a:pt x="432649" y="245790"/>
                    <a:pt x="644584" y="245790"/>
                  </a:cubicBezTo>
                  <a:close/>
                  <a:moveTo>
                    <a:pt x="2367657" y="0"/>
                  </a:moveTo>
                  <a:cubicBezTo>
                    <a:pt x="2616992" y="0"/>
                    <a:pt x="2819118" y="203249"/>
                    <a:pt x="2819118" y="453969"/>
                  </a:cubicBezTo>
                  <a:cubicBezTo>
                    <a:pt x="2819118" y="704689"/>
                    <a:pt x="2616992" y="907938"/>
                    <a:pt x="2367657" y="907938"/>
                  </a:cubicBezTo>
                  <a:cubicBezTo>
                    <a:pt x="2118322" y="907938"/>
                    <a:pt x="1916196" y="704689"/>
                    <a:pt x="1916196" y="453969"/>
                  </a:cubicBezTo>
                  <a:cubicBezTo>
                    <a:pt x="1916196" y="203249"/>
                    <a:pt x="2118322" y="0"/>
                    <a:pt x="236765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37148" tIns="109719" rIns="137148" bIns="10971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9926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 4"/>
            <p:cNvSpPr>
              <a:spLocks noChangeAspect="1"/>
            </p:cNvSpPr>
            <p:nvPr/>
          </p:nvSpPr>
          <p:spPr bwMode="black">
            <a:xfrm rot="3134493">
              <a:off x="1851282" y="2369748"/>
              <a:ext cx="837082" cy="1124315"/>
            </a:xfrm>
            <a:custGeom>
              <a:avLst/>
              <a:gdLst>
                <a:gd name="T0" fmla="*/ 30 w 62"/>
                <a:gd name="T1" fmla="*/ 81 h 83"/>
                <a:gd name="T2" fmla="*/ 9 w 62"/>
                <a:gd name="T3" fmla="*/ 56 h 83"/>
                <a:gd name="T4" fmla="*/ 35 w 62"/>
                <a:gd name="T5" fmla="*/ 31 h 83"/>
                <a:gd name="T6" fmla="*/ 35 w 62"/>
                <a:gd name="T7" fmla="*/ 47 h 83"/>
                <a:gd name="T8" fmla="*/ 62 w 62"/>
                <a:gd name="T9" fmla="*/ 23 h 83"/>
                <a:gd name="T10" fmla="*/ 35 w 62"/>
                <a:gd name="T11" fmla="*/ 0 h 83"/>
                <a:gd name="T12" fmla="*/ 35 w 62"/>
                <a:gd name="T13" fmla="*/ 15 h 83"/>
                <a:gd name="T14" fmla="*/ 34 w 62"/>
                <a:gd name="T15" fmla="*/ 15 h 83"/>
                <a:gd name="T16" fmla="*/ 0 w 62"/>
                <a:gd name="T17" fmla="*/ 50 h 83"/>
                <a:gd name="T18" fmla="*/ 30 w 62"/>
                <a:gd name="T19" fmla="*/ 83 h 83"/>
                <a:gd name="T20" fmla="*/ 30 w 62"/>
                <a:gd name="T21" fmla="*/ 8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83">
                  <a:moveTo>
                    <a:pt x="30" y="81"/>
                  </a:moveTo>
                  <a:cubicBezTo>
                    <a:pt x="18" y="78"/>
                    <a:pt x="9" y="68"/>
                    <a:pt x="9" y="56"/>
                  </a:cubicBezTo>
                  <a:cubicBezTo>
                    <a:pt x="9" y="42"/>
                    <a:pt x="20" y="32"/>
                    <a:pt x="35" y="31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16" y="15"/>
                    <a:pt x="0" y="31"/>
                    <a:pt x="0" y="50"/>
                  </a:cubicBezTo>
                  <a:cubicBezTo>
                    <a:pt x="0" y="67"/>
                    <a:pt x="13" y="81"/>
                    <a:pt x="30" y="83"/>
                  </a:cubicBezTo>
                  <a:lnTo>
                    <a:pt x="30" y="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6" name="Freeform 144"/>
            <p:cNvSpPr>
              <a:spLocks noChangeAspect="1" noEditPoints="1"/>
            </p:cNvSpPr>
            <p:nvPr/>
          </p:nvSpPr>
          <p:spPr bwMode="black">
            <a:xfrm>
              <a:off x="2778434" y="3437446"/>
              <a:ext cx="419776" cy="741088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7" name="Freeform 6"/>
            <p:cNvSpPr>
              <a:spLocks noChangeAspect="1"/>
            </p:cNvSpPr>
            <p:nvPr/>
          </p:nvSpPr>
          <p:spPr bwMode="black">
            <a:xfrm rot="14029652">
              <a:off x="1935738" y="4013876"/>
              <a:ext cx="837082" cy="1124315"/>
            </a:xfrm>
            <a:custGeom>
              <a:avLst/>
              <a:gdLst>
                <a:gd name="T0" fmla="*/ 30 w 62"/>
                <a:gd name="T1" fmla="*/ 81 h 83"/>
                <a:gd name="T2" fmla="*/ 9 w 62"/>
                <a:gd name="T3" fmla="*/ 56 h 83"/>
                <a:gd name="T4" fmla="*/ 35 w 62"/>
                <a:gd name="T5" fmla="*/ 31 h 83"/>
                <a:gd name="T6" fmla="*/ 35 w 62"/>
                <a:gd name="T7" fmla="*/ 47 h 83"/>
                <a:gd name="T8" fmla="*/ 62 w 62"/>
                <a:gd name="T9" fmla="*/ 23 h 83"/>
                <a:gd name="T10" fmla="*/ 35 w 62"/>
                <a:gd name="T11" fmla="*/ 0 h 83"/>
                <a:gd name="T12" fmla="*/ 35 w 62"/>
                <a:gd name="T13" fmla="*/ 15 h 83"/>
                <a:gd name="T14" fmla="*/ 34 w 62"/>
                <a:gd name="T15" fmla="*/ 15 h 83"/>
                <a:gd name="T16" fmla="*/ 0 w 62"/>
                <a:gd name="T17" fmla="*/ 50 h 83"/>
                <a:gd name="T18" fmla="*/ 30 w 62"/>
                <a:gd name="T19" fmla="*/ 83 h 83"/>
                <a:gd name="T20" fmla="*/ 30 w 62"/>
                <a:gd name="T21" fmla="*/ 8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83">
                  <a:moveTo>
                    <a:pt x="30" y="81"/>
                  </a:moveTo>
                  <a:cubicBezTo>
                    <a:pt x="18" y="78"/>
                    <a:pt x="9" y="68"/>
                    <a:pt x="9" y="56"/>
                  </a:cubicBezTo>
                  <a:cubicBezTo>
                    <a:pt x="9" y="42"/>
                    <a:pt x="20" y="32"/>
                    <a:pt x="35" y="31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16" y="15"/>
                    <a:pt x="0" y="31"/>
                    <a:pt x="0" y="50"/>
                  </a:cubicBezTo>
                  <a:cubicBezTo>
                    <a:pt x="0" y="67"/>
                    <a:pt x="13" y="81"/>
                    <a:pt x="30" y="83"/>
                  </a:cubicBezTo>
                  <a:lnTo>
                    <a:pt x="30" y="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731837" y="2975582"/>
              <a:ext cx="1219198" cy="391925"/>
            </a:xfrm>
            <a:prstGeom prst="rect">
              <a:avLst/>
            </a:prstGeom>
            <a:no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Customer</a:t>
              </a: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408238" y="3084022"/>
              <a:ext cx="1219198" cy="391925"/>
            </a:xfrm>
            <a:prstGeom prst="rect">
              <a:avLst/>
            </a:prstGeom>
            <a:no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Data Scientist</a:t>
              </a: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445610" y="1865769"/>
              <a:ext cx="1925760" cy="609234"/>
            </a:xfrm>
            <a:prstGeom prst="rect">
              <a:avLst/>
            </a:prstGeom>
            <a:no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Data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Domain knowledge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Objectives</a:t>
              </a: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1445610" y="4943475"/>
              <a:ext cx="1828800" cy="382587"/>
            </a:xfrm>
            <a:prstGeom prst="rect">
              <a:avLst/>
            </a:prstGeom>
            <a:no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Business value</a:t>
              </a: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3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6372" y="1212849"/>
            <a:ext cx="9385466" cy="276383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/>
              <a:t>Reflection </a:t>
            </a:r>
            <a:r>
              <a:rPr lang="en-US" sz="2800" dirty="0"/>
              <a:t>on data science projects </a:t>
            </a:r>
            <a:r>
              <a:rPr lang="en-US" sz="2800" dirty="0" smtClean="0"/>
              <a:t>in retrospect </a:t>
            </a:r>
            <a:r>
              <a:rPr lang="en-US" sz="2800" dirty="0"/>
              <a:t>to </a:t>
            </a:r>
            <a:r>
              <a:rPr lang="en-US" sz="2800" dirty="0" smtClean="0"/>
              <a:t>10 years in 5 </a:t>
            </a:r>
            <a:r>
              <a:rPr lang="en-US" sz="2800" dirty="0"/>
              <a:t>diverse organizations and in different problem </a:t>
            </a:r>
            <a:r>
              <a:rPr lang="en-US" sz="2800" dirty="0" smtClean="0"/>
              <a:t>cases reveal a generic framework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/>
              <a:t>No digging too deep but rather a mapping of tools to big picture</a:t>
            </a:r>
          </a:p>
          <a:p>
            <a:pPr marL="800100" lvl="2" indent="-571500">
              <a:buFont typeface="Arial" panose="020B0604020202020204" pitchFamily="34" charset="0"/>
              <a:buChar char="•"/>
            </a:pPr>
            <a:r>
              <a:rPr lang="en-US" sz="1800" dirty="0" smtClean="0"/>
              <a:t>Other sources for </a:t>
            </a:r>
            <a:r>
              <a:rPr lang="en-US" sz="1800" dirty="0"/>
              <a:t>that e.g. “Toe Dipping into ML [8</a:t>
            </a:r>
            <a:r>
              <a:rPr lang="en-US" sz="1800" dirty="0" smtClean="0"/>
              <a:t>]” for ML intro or MS Machine Learning University [10]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992130" y="4178875"/>
            <a:ext cx="10454581" cy="1851261"/>
            <a:chOff x="731897" y="3497262"/>
            <a:chExt cx="11064120" cy="2303965"/>
          </a:xfrm>
        </p:grpSpPr>
        <p:sp>
          <p:nvSpPr>
            <p:cNvPr id="35" name="Right Arrow 34"/>
            <p:cNvSpPr/>
            <p:nvPr/>
          </p:nvSpPr>
          <p:spPr bwMode="auto">
            <a:xfrm>
              <a:off x="731897" y="3497262"/>
              <a:ext cx="11064120" cy="1920219"/>
            </a:xfrm>
            <a:prstGeom prst="rightArrow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1006215" y="4137335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Problem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Selection</a:t>
              </a: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414903" y="4158449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Data Extraction</a:t>
              </a: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5890039" y="4135872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Descriptive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Analytics</a:t>
              </a: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8687091" y="4137335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Predictive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Analytics</a:t>
              </a: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0" name="Round Single Corner Rectangle 39"/>
            <p:cNvSpPr/>
            <p:nvPr/>
          </p:nvSpPr>
          <p:spPr bwMode="auto">
            <a:xfrm>
              <a:off x="973141" y="4751805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Specific and business-focused questions</a:t>
              </a: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1" name="Round Single Corner Rectangle 40"/>
            <p:cNvSpPr/>
            <p:nvPr/>
          </p:nvSpPr>
          <p:spPr bwMode="auto">
            <a:xfrm>
              <a:off x="3419164" y="4796960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Data sources and data health</a:t>
              </a: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2" name="Round Single Corner Rectangle 41"/>
            <p:cNvSpPr/>
            <p:nvPr/>
          </p:nvSpPr>
          <p:spPr bwMode="auto">
            <a:xfrm>
              <a:off x="5865187" y="4793935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Gaining insight into data</a:t>
              </a: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Round Single Corner Rectangle 42"/>
            <p:cNvSpPr/>
            <p:nvPr/>
          </p:nvSpPr>
          <p:spPr bwMode="auto">
            <a:xfrm>
              <a:off x="8311211" y="4751805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Predictions for future</a:t>
              </a: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7953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Problem Selection</a:t>
            </a:r>
            <a:endParaRPr lang="en-US" sz="7200" dirty="0"/>
          </a:p>
        </p:txBody>
      </p:sp>
      <p:grpSp>
        <p:nvGrpSpPr>
          <p:cNvPr id="3" name="Group 2"/>
          <p:cNvGrpSpPr/>
          <p:nvPr/>
        </p:nvGrpSpPr>
        <p:grpSpPr>
          <a:xfrm>
            <a:off x="579437" y="3725862"/>
            <a:ext cx="10454581" cy="1851261"/>
            <a:chOff x="731897" y="3497262"/>
            <a:chExt cx="11064120" cy="2303965"/>
          </a:xfrm>
        </p:grpSpPr>
        <p:sp>
          <p:nvSpPr>
            <p:cNvPr id="4" name="Right Arrow 3"/>
            <p:cNvSpPr/>
            <p:nvPr/>
          </p:nvSpPr>
          <p:spPr bwMode="auto">
            <a:xfrm>
              <a:off x="731897" y="3497262"/>
              <a:ext cx="11064120" cy="1920219"/>
            </a:xfrm>
            <a:prstGeom prst="rightArrow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006215" y="4137335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Problem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Selection</a:t>
              </a:r>
              <a:endPara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414903" y="4158449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Extraction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890039" y="4135872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Descriptive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Analytics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8687091" y="4137335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Predictive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Analytics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Round Single Corner Rectangle 8"/>
            <p:cNvSpPr/>
            <p:nvPr/>
          </p:nvSpPr>
          <p:spPr bwMode="auto">
            <a:xfrm>
              <a:off x="973141" y="4751805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Specific and business-focused questions</a:t>
              </a:r>
              <a:endPara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" name="Round Single Corner Rectangle 9"/>
            <p:cNvSpPr/>
            <p:nvPr/>
          </p:nvSpPr>
          <p:spPr bwMode="auto">
            <a:xfrm>
              <a:off x="3419164" y="4796960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Data sources and data health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Round Single Corner Rectangle 10"/>
            <p:cNvSpPr/>
            <p:nvPr/>
          </p:nvSpPr>
          <p:spPr bwMode="auto">
            <a:xfrm>
              <a:off x="5865187" y="4793935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Gaining insight into data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" name="Round Single Corner Rectangle 11"/>
            <p:cNvSpPr/>
            <p:nvPr/>
          </p:nvSpPr>
          <p:spPr bwMode="auto">
            <a:xfrm>
              <a:off x="8311211" y="4751805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Predictions for future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57148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Problem selection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997503"/>
            <a:ext cx="11887200" cy="4955203"/>
          </a:xfrm>
        </p:spPr>
        <p:txBody>
          <a:bodyPr/>
          <a:lstStyle/>
          <a:p>
            <a:pPr marL="342900" lvl="0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Need to ask the right and </a:t>
            </a:r>
            <a:r>
              <a:rPr lang="en-US" dirty="0" smtClean="0">
                <a:solidFill>
                  <a:srgbClr val="FFC000"/>
                </a:solidFill>
              </a:rPr>
              <a:t>important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questions</a:t>
            </a:r>
          </a:p>
          <a:p>
            <a:pPr marL="584200" lvl="1" indent="-2413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Keep in mind: What is the </a:t>
            </a:r>
            <a:r>
              <a:rPr lang="en-US" dirty="0" smtClean="0">
                <a:solidFill>
                  <a:srgbClr val="FFC000"/>
                </a:solidFill>
              </a:rPr>
              <a:t>relevance of this project’s outcome for practice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?</a:t>
            </a:r>
          </a:p>
          <a:p>
            <a:pPr marL="584200" lvl="1" indent="-2413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From a </a:t>
            </a:r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previous case 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study: </a:t>
            </a:r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The development team’s objective 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is to </a:t>
            </a:r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improve 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development quality[1]. What is the expected value out of development quality for you?</a:t>
            </a:r>
          </a:p>
          <a:p>
            <a:pPr marL="812800" lvl="2" indent="-2413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Measured code </a:t>
            </a:r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quality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, decreased </a:t>
            </a:r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defect rates, and 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less time </a:t>
            </a:r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to 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fix defects</a:t>
            </a:r>
            <a:endParaRPr lang="en-US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  <a:p>
            <a:pPr marL="342900" lvl="0" indent="-342900">
              <a:buFont typeface="Arial" pitchFamily="34" charset="0"/>
              <a:buChar char="•"/>
            </a:pPr>
            <a:endParaRPr lang="en-US" dirty="0" smtClean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The questions should be </a:t>
            </a:r>
            <a:r>
              <a:rPr lang="en-US" dirty="0" smtClean="0">
                <a:solidFill>
                  <a:srgbClr val="FFC000"/>
                </a:solidFill>
              </a:rPr>
              <a:t>specific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enough</a:t>
            </a:r>
          </a:p>
          <a:p>
            <a:pPr marL="584200" lvl="1" indent="-2413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E.g</a:t>
            </a:r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. a 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project’s </a:t>
            </a:r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business goal was “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measuring release </a:t>
            </a:r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readiness of a software 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product“[2] Readiness in terms of what, based on which metrics? </a:t>
            </a:r>
          </a:p>
          <a:p>
            <a:pPr marL="812800" lvl="2" indent="-2413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Clarifications with dev leads and senior </a:t>
            </a:r>
            <a:r>
              <a:rPr lang="en-US" dirty="0" err="1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dev.s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led to </a:t>
            </a:r>
            <a:r>
              <a:rPr lang="en-US" i="1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“post-release defect rate“</a:t>
            </a:r>
          </a:p>
          <a:p>
            <a:pPr marL="812800" lvl="2" indent="-2413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Post release defect rate required a predictive that needed metrics for requirements, design, development and testing</a:t>
            </a:r>
            <a:endParaRPr lang="en-US" sz="2400" dirty="0" smtClean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9191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Problem selection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997503"/>
            <a:ext cx="11887200" cy="4773614"/>
          </a:xfrm>
        </p:spPr>
        <p:txBody>
          <a:bodyPr/>
          <a:lstStyle/>
          <a:p>
            <a:pPr marL="342900" lvl="0" indent="-3429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Pitfalls in understanding the problem</a:t>
            </a:r>
          </a:p>
          <a:p>
            <a:pPr marL="584200" lvl="1" indent="-2413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What is the </a:t>
            </a:r>
            <a:r>
              <a:rPr lang="en-US" dirty="0" smtClean="0">
                <a:solidFill>
                  <a:srgbClr val="FFC000"/>
                </a:solidFill>
              </a:rPr>
              <a:t>target accuracy for the success 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of this project?</a:t>
            </a:r>
          </a:p>
          <a:p>
            <a:pPr marL="812800" lvl="2" indent="-2413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High accuracy is aimed, but depends on the available data</a:t>
            </a:r>
          </a:p>
          <a:p>
            <a:pPr marL="812800" lvl="2" indent="-2413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Good customer communication regarding accuracy and data relationship</a:t>
            </a:r>
          </a:p>
          <a:p>
            <a:pPr marL="571500" lvl="2"/>
            <a:endParaRPr lang="en-US" dirty="0" smtClean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  <a:p>
            <a:pPr marL="571500" lvl="2"/>
            <a:endParaRPr lang="en-US" dirty="0" smtClean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  <a:p>
            <a:pPr marL="584200" lvl="1" indent="-2413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Leaving the </a:t>
            </a:r>
            <a:r>
              <a:rPr lang="en-US" dirty="0" smtClean="0">
                <a:solidFill>
                  <a:srgbClr val="FFC000"/>
                </a:solidFill>
              </a:rPr>
              <a:t>discussions open ended and making assumptions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without iterative-validation</a:t>
            </a:r>
          </a:p>
          <a:p>
            <a:pPr marL="812800" lvl="2" indent="-2413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E.g. in a developer participation study, 10% of the developers seemed to develop 80-90% of code [11]</a:t>
            </a:r>
          </a:p>
          <a:p>
            <a:pPr marL="812800" lvl="2" indent="-2413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Assumption is that there are a few star </a:t>
            </a:r>
            <a:r>
              <a:rPr lang="en-US" dirty="0" err="1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dev.s</a:t>
            </a:r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the managers need to keep</a:t>
            </a:r>
          </a:p>
          <a:p>
            <a:pPr marL="812800" lvl="2" indent="-2413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Passing the assumption through </a:t>
            </a:r>
            <a:r>
              <a:rPr lang="en-US" dirty="0" err="1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dev.s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revealed a different scenario</a:t>
            </a:r>
          </a:p>
          <a:p>
            <a:pPr marL="1041400" lvl="3" indent="-24130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Gate-keeper </a:t>
            </a:r>
            <a:r>
              <a:rPr lang="en-US" dirty="0" err="1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dev.s</a:t>
            </a:r>
            <a:r>
              <a:rPr lang="en-US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, who collect code from dev branches and check-into production branch</a:t>
            </a:r>
            <a:endParaRPr lang="en-US" dirty="0"/>
          </a:p>
          <a:p>
            <a:pPr marL="812800" lvl="2" indent="-241300">
              <a:buFont typeface="Arial" pitchFamily="34" charset="0"/>
              <a:buChar char="•"/>
            </a:pPr>
            <a:endParaRPr lang="en-US" sz="2400" dirty="0" smtClean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3242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Problem selection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360" y="1485604"/>
            <a:ext cx="6675047" cy="4342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274639" y="6100379"/>
            <a:ext cx="118895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333333"/>
                </a:solidFill>
                <a:latin typeface="Arial" panose="020B0604020202020204" pitchFamily="34" charset="0"/>
              </a:rPr>
              <a:t>Figure from: Tim </a:t>
            </a: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Menzies, Ekrem Kocaguneli, Burak Turhan, Leandro Minku, Fayola </a:t>
            </a:r>
            <a:r>
              <a:rPr lang="en-US" sz="1400" dirty="0" smtClean="0">
                <a:solidFill>
                  <a:srgbClr val="333333"/>
                </a:solidFill>
                <a:latin typeface="Arial" panose="020B0604020202020204" pitchFamily="34" charset="0"/>
              </a:rPr>
              <a:t>Peters, </a:t>
            </a:r>
            <a:r>
              <a:rPr lang="en-US" sz="1400" i="1" dirty="0" smtClean="0">
                <a:solidFill>
                  <a:srgbClr val="333333"/>
                </a:solidFill>
                <a:latin typeface="Arial" panose="020B0604020202020204" pitchFamily="34" charset="0"/>
              </a:rPr>
              <a:t>“</a:t>
            </a:r>
            <a:r>
              <a:rPr 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Sharing Data and Models in Software </a:t>
            </a:r>
            <a:r>
              <a:rPr lang="en-US" sz="1400" i="1" dirty="0" smtClean="0">
                <a:solidFill>
                  <a:srgbClr val="333333"/>
                </a:solidFill>
                <a:latin typeface="Arial" panose="020B0604020202020204" pitchFamily="34" charset="0"/>
              </a:rPr>
              <a:t>Engineering” </a:t>
            </a:r>
            <a:r>
              <a:rPr lang="en-US" sz="1400" dirty="0" smtClean="0">
                <a:solidFill>
                  <a:srgbClr val="333333"/>
                </a:solidFill>
                <a:latin typeface="Arial" panose="020B0604020202020204" pitchFamily="34" charset="0"/>
              </a:rPr>
              <a:t>Elsevier </a:t>
            </a: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/ Morgan </a:t>
            </a:r>
            <a:r>
              <a:rPr lang="en-US" sz="1400" dirty="0" smtClean="0">
                <a:solidFill>
                  <a:srgbClr val="333333"/>
                </a:solidFill>
                <a:latin typeface="Arial" panose="020B0604020202020204" pitchFamily="34" charset="0"/>
              </a:rPr>
              <a:t>Kaufmann, 2014 (</a:t>
            </a:r>
            <a:r>
              <a:rPr lang="en-US" sz="1400" dirty="0" smtClean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</a:rPr>
              <a:t>available through </a:t>
            </a:r>
            <a:r>
              <a:rPr lang="en-US" sz="1400" dirty="0" err="1" smtClean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</a:rPr>
              <a:t>MSLibrary</a:t>
            </a:r>
            <a:r>
              <a:rPr lang="en-US" sz="1400" dirty="0" smtClean="0">
                <a:solidFill>
                  <a:srgbClr val="333333"/>
                </a:solidFill>
                <a:latin typeface="Arial" panose="020B0604020202020204" pitchFamily="34" charset="0"/>
              </a:rPr>
              <a:t>)</a:t>
            </a:r>
            <a:endParaRPr lang="en-US" sz="140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65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2. Data Extraction</a:t>
            </a:r>
            <a:endParaRPr lang="en-US" sz="7200" dirty="0"/>
          </a:p>
        </p:txBody>
      </p:sp>
      <p:grpSp>
        <p:nvGrpSpPr>
          <p:cNvPr id="3" name="Group 2"/>
          <p:cNvGrpSpPr/>
          <p:nvPr/>
        </p:nvGrpSpPr>
        <p:grpSpPr>
          <a:xfrm>
            <a:off x="579437" y="3725862"/>
            <a:ext cx="10454581" cy="1851261"/>
            <a:chOff x="731897" y="3497262"/>
            <a:chExt cx="11064120" cy="2303965"/>
          </a:xfrm>
        </p:grpSpPr>
        <p:sp>
          <p:nvSpPr>
            <p:cNvPr id="4" name="Right Arrow 3"/>
            <p:cNvSpPr/>
            <p:nvPr/>
          </p:nvSpPr>
          <p:spPr bwMode="auto">
            <a:xfrm>
              <a:off x="731897" y="3497262"/>
              <a:ext cx="11064120" cy="1920219"/>
            </a:xfrm>
            <a:prstGeom prst="rightArrow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006215" y="4137335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Problem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Selection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414903" y="4158449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Data</a:t>
              </a:r>
              <a:r>
                <a:rPr lang="en-US" sz="16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6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Extraction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890039" y="4135872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Descriptive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Analytics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8687091" y="4137335"/>
              <a:ext cx="1280146" cy="548634"/>
            </a:xfrm>
            <a:prstGeom prst="rect">
              <a:avLst/>
            </a:prstGeom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Predictive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Analytics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Round Single Corner Rectangle 8"/>
            <p:cNvSpPr/>
            <p:nvPr/>
          </p:nvSpPr>
          <p:spPr bwMode="auto">
            <a:xfrm>
              <a:off x="973141" y="4751805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Specific and business-focused questions</a:t>
              </a:r>
            </a:p>
          </p:txBody>
        </p:sp>
        <p:sp>
          <p:nvSpPr>
            <p:cNvPr id="10" name="Round Single Corner Rectangle 9"/>
            <p:cNvSpPr/>
            <p:nvPr/>
          </p:nvSpPr>
          <p:spPr bwMode="auto">
            <a:xfrm>
              <a:off x="3419164" y="4796960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Data sources and data health</a:t>
              </a:r>
            </a:p>
          </p:txBody>
        </p:sp>
        <p:sp>
          <p:nvSpPr>
            <p:cNvPr id="11" name="Round Single Corner Rectangle 10"/>
            <p:cNvSpPr/>
            <p:nvPr/>
          </p:nvSpPr>
          <p:spPr bwMode="auto">
            <a:xfrm>
              <a:off x="5865187" y="4793935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Gaining insight into data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" name="Round Single Corner Rectangle 11"/>
            <p:cNvSpPr/>
            <p:nvPr/>
          </p:nvSpPr>
          <p:spPr bwMode="auto">
            <a:xfrm>
              <a:off x="8311211" y="4751805"/>
              <a:ext cx="2103160" cy="1004267"/>
            </a:xfrm>
            <a:prstGeom prst="round1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Predictions for future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861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59_Machine_Learning_Data_Science_Conference_Spring_2015_Template">
  <a:themeElements>
    <a:clrScheme name="MachineLearning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BA141A"/>
      </a:accent1>
      <a:accent2>
        <a:srgbClr val="0072C6"/>
      </a:accent2>
      <a:accent3>
        <a:srgbClr val="442359"/>
      </a:accent3>
      <a:accent4>
        <a:srgbClr val="002050"/>
      </a:accent4>
      <a:accent5>
        <a:srgbClr val="008272"/>
      </a:accent5>
      <a:accent6>
        <a:srgbClr val="DC3C0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3, Kocaguneli.potx" id="{7127A37B-100A-4EC8-9E5B-0FCA36BD9E4C}" vid="{FB8CBEDC-C96B-404C-8270-4E49772C23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achineLearning">
    <a:dk1>
      <a:srgbClr val="505050"/>
    </a:dk1>
    <a:lt1>
      <a:srgbClr val="FFFFFF"/>
    </a:lt1>
    <a:dk2>
      <a:srgbClr val="0072C6"/>
    </a:dk2>
    <a:lt2>
      <a:srgbClr val="D2D2D2"/>
    </a:lt2>
    <a:accent1>
      <a:srgbClr val="BA141A"/>
    </a:accent1>
    <a:accent2>
      <a:srgbClr val="0072C6"/>
    </a:accent2>
    <a:accent3>
      <a:srgbClr val="442359"/>
    </a:accent3>
    <a:accent4>
      <a:srgbClr val="002050"/>
    </a:accent4>
    <a:accent5>
      <a:srgbClr val="008272"/>
    </a:accent5>
    <a:accent6>
      <a:srgbClr val="DC3C00"/>
    </a:accent6>
    <a:hlink>
      <a:srgbClr val="002050"/>
    </a:hlink>
    <a:folHlink>
      <a:srgbClr val="002050"/>
    </a:folHlink>
  </a:clrScheme>
</a:themeOverride>
</file>

<file path=ppt/theme/themeOverride2.xml><?xml version="1.0" encoding="utf-8"?>
<a:themeOverride xmlns:a="http://schemas.openxmlformats.org/drawingml/2006/main">
  <a:clrScheme name="MachineLearning">
    <a:dk1>
      <a:srgbClr val="505050"/>
    </a:dk1>
    <a:lt1>
      <a:srgbClr val="FFFFFF"/>
    </a:lt1>
    <a:dk2>
      <a:srgbClr val="0072C6"/>
    </a:dk2>
    <a:lt2>
      <a:srgbClr val="D2D2D2"/>
    </a:lt2>
    <a:accent1>
      <a:srgbClr val="BA141A"/>
    </a:accent1>
    <a:accent2>
      <a:srgbClr val="0072C6"/>
    </a:accent2>
    <a:accent3>
      <a:srgbClr val="442359"/>
    </a:accent3>
    <a:accent4>
      <a:srgbClr val="002050"/>
    </a:accent4>
    <a:accent5>
      <a:srgbClr val="008272"/>
    </a:accent5>
    <a:accent6>
      <a:srgbClr val="DC3C00"/>
    </a:accent6>
    <a:hlink>
      <a:srgbClr val="002050"/>
    </a:hlink>
    <a:folHlink>
      <a:srgbClr val="00205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9a868b2ee15488883f623ae5237ecae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Conference Center</TermName>
          <TermId xmlns="http://schemas.microsoft.com/office/infopath/2007/PartnerControls">9ee5e79d-18a6-44c6-bfde-7021198eb4fc</TermId>
        </TermInfo>
      </Terms>
    </h9a868b2ee15488883f623ae5237ecae>
    <k62f7d35b80b40fb8c27985e50b34fcd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Machine Learning ＆ Data Science Conference</TermName>
          <TermId xmlns="http://schemas.microsoft.com/office/infopath/2007/PartnerControls">2f5995e3-1e3d-4c27-96d6-c6c80990926c</TermId>
        </TermInfo>
      </Terms>
    </k62f7d35b80b40fb8c27985e50b34fcd>
    <LikesCount xmlns="http://schemas.microsoft.com/sharepoint/v3" xsi:nil="true"/>
    <pfbfa50075a04958bd8757dc155d3e08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Redmond</TermName>
          <TermId xmlns="http://schemas.microsoft.com/office/infopath/2007/PartnerControls">c18f3657-b811-49ee-9b08-ce77b3e7702b</TermId>
        </TermInfo>
      </Terms>
    </pfbfa50075a04958bd8757dc155d3e08>
    <Presentation_x0020_Date xmlns="12a172fe-0250-434a-85cf-03b10810c5e5" xsi:nil="true"/>
    <o72fbe6ee5ae4131af0832c08ec51202 xmlns="12a172fe-0250-434a-85cf-03b10810c5e5">
      <Terms xmlns="http://schemas.microsoft.com/office/infopath/2007/PartnerControls"/>
    </o72fbe6ee5ae4131af0832c08ec51202>
    <Event_x0020_Start_x0020_Date xmlns="12a172fe-0250-434a-85cf-03b10810c5e5">2015-05-28T07:00:00+00:00</Event_x0020_Start_x0020_Date>
    <MS_x0020_Content_x0020_Owner xmlns="12a172fe-0250-434a-85cf-03b10810c5e5">
      <UserInfo>
        <DisplayName/>
        <AccountId xsi:nil="true"/>
        <AccountType/>
      </UserInfo>
    </MS_x0020_Content_x0020_Owner>
    <MS_x0020_Speaker xmlns="12a172fe-0250-434a-85cf-03b10810c5e5">
      <UserInfo>
        <DisplayName/>
        <AccountId xsi:nil="true"/>
        <AccountType/>
      </UserInfo>
    </MS_x0020_Speaker>
    <External_x0020_Speaker xmlns="12a172fe-0250-434a-85cf-03b10810c5e5" xsi:nil="true"/>
    <Session_x0020_Code xmlns="12a172fe-0250-434a-85cf-03b10810c5e5" xsi:nil="true"/>
    <le8386062bd54e24a95c83b32ccbdb34 xmlns="12a172fe-0250-434a-85cf-03b10810c5e5">
      <Terms xmlns="http://schemas.microsoft.com/office/infopath/2007/PartnerControls"/>
    </le8386062bd54e24a95c83b32ccbdb34>
    <j4d4d959795b4220a289a041ed046605 xmlns="12a172fe-0250-434a-85cf-03b10810c5e5">
      <Terms xmlns="http://schemas.microsoft.com/office/infopath/2007/PartnerControls"/>
    </j4d4d959795b4220a289a041ed046605>
    <Event_x0020_End_x0020_Date xmlns="12a172fe-0250-434a-85cf-03b10810c5e5">2015-05-29T07:00:00+00:00</Event_x0020_End_x0020_Date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Machine Learning ＆ Data Science Conference</TermName>
          <TermId xmlns="http://schemas.microsoft.com/office/infopath/2007/PartnerControls">ac1bab9b-78f3-4577-9e01-a43173827233</TermId>
        </TermInfo>
      </Terms>
    </TaxKeywordTaxHTField>
    <TaxCatchAll xmlns="230e9df3-be65-4c73-a93b-d1236ebd677e">
      <Value>6</Value>
      <Value>221</Value>
      <Value>23</Value>
      <Value>224</Value>
    </TaxCatchAll>
    <eb9cf3a3af7b473faa5c9c98148a90a4 xmlns="12a172fe-0250-434a-85cf-03b10810c5e5">
      <Terms xmlns="http://schemas.microsoft.com/office/infopath/2007/PartnerControls"/>
    </eb9cf3a3af7b473faa5c9c98148a90a4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46EBBE4F454C2C47A5E89CD935B1FC7800E83BCD34BAE21044A0567CF64FDFDE54" ma:contentTypeVersion="6" ma:contentTypeDescription="Create a new document." ma:contentTypeScope="" ma:versionID="015d1fe3fc1665535cd1c61b4c788a7e">
  <xsd:schema xmlns:xsd="http://www.w3.org/2001/XMLSchema" xmlns:xs="http://www.w3.org/2001/XMLSchema" xmlns:p="http://schemas.microsoft.com/office/2006/metadata/properties" xmlns:ns1="http://schemas.microsoft.com/sharepoint/v3" xmlns:ns2="12a172fe-0250-434a-85cf-03b10810c5e5" xmlns:ns3="230e9df3-be65-4c73-a93b-d1236ebd677e" targetNamespace="http://schemas.microsoft.com/office/2006/metadata/properties" ma:root="true" ma:fieldsID="4a08799ffe24ca16e93240db9a18dbb7" ns1:_="" ns2:_="" ns3:_="">
    <xsd:import namespace="http://schemas.microsoft.com/sharepoint/v3"/>
    <xsd:import namespace="12a172fe-0250-434a-85cf-03b10810c5e5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k62f7d35b80b40fb8c27985e50b34fcd" minOccurs="0"/>
                <xsd:element ref="ns3:TaxCatchAll" minOccurs="0"/>
                <xsd:element ref="ns3:TaxCatchAllLabel" minOccurs="0"/>
                <xsd:element ref="ns2:pfbfa50075a04958bd8757dc155d3e08" minOccurs="0"/>
                <xsd:element ref="ns2:h9a868b2ee15488883f623ae5237ecae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72fbe6ee5ae4131af0832c08ec51202" minOccurs="0"/>
                <xsd:element ref="ns2:eb9cf3a3af7b473faa5c9c98148a90a4" minOccurs="0"/>
                <xsd:element ref="ns2:Session_x0020_Code" minOccurs="0"/>
                <xsd:element ref="ns2:MS_x0020_Content_x0020_Owner" minOccurs="0"/>
                <xsd:element ref="ns2:le8386062bd54e24a95c83b32ccbdb34" minOccurs="0"/>
                <xsd:element ref="ns2:j4d4d959795b4220a289a041ed046605" minOccurs="0"/>
                <xsd:element ref="ns3:TaxKeywordTaxHTField" minOccurs="0"/>
                <xsd:element ref="ns1:AverageRating" minOccurs="0"/>
                <xsd:element ref="ns1:RatingCount" minOccurs="0"/>
                <xsd:element ref="ns1:LikesCount" minOccurs="0"/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3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4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5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a172fe-0250-434a-85cf-03b10810c5e5" elementFormDefault="qualified">
    <xsd:import namespace="http://schemas.microsoft.com/office/2006/documentManagement/types"/>
    <xsd:import namespace="http://schemas.microsoft.com/office/infopath/2007/PartnerControls"/>
    <xsd:element name="k62f7d35b80b40fb8c27985e50b34fcd" ma:index="8" nillable="true" ma:taxonomy="true" ma:internalName="k62f7d35b80b40fb8c27985e50b34fcd" ma:taxonomyFieldName="Event_x0020_Name" ma:displayName="Event Name" ma:default="" ma:fieldId="{462f7d35-b80b-40fb-8c27-985e50b34fcd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pfbfa50075a04958bd8757dc155d3e08" ma:index="12" nillable="true" ma:taxonomy="true" ma:internalName="pfbfa50075a04958bd8757dc155d3e08" ma:taxonomyFieldName="Event_x0020_Location" ma:displayName="Event Location" ma:default="" ma:fieldId="{9fbfa500-75a0-4958-bd87-57dc155d3e08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9a868b2ee15488883f623ae5237ecae" ma:index="14" nillable="true" ma:taxonomy="true" ma:internalName="h9a868b2ee15488883f623ae5237ecae" ma:taxonomyFieldName="Event_x0020_Venue" ma:displayName="Event Venue" ma:default="" ma:fieldId="{19a868b2-ee15-4888-83f6-23ae5237ecae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72fbe6ee5ae4131af0832c08ec51202" ma:index="21" nillable="true" ma:taxonomy="true" ma:internalName="o72fbe6ee5ae4131af0832c08ec51202" ma:taxonomyFieldName="Product" ma:displayName="Product" ma:default="" ma:fieldId="{872fbe6e-e5ae-4131-af08-32c08ec51202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b9cf3a3af7b473faa5c9c98148a90a4" ma:index="23" nillable="true" ma:taxonomy="true" ma:internalName="eb9cf3a3af7b473faa5c9c98148a90a4" ma:taxonomyFieldName="Campaign" ma:displayName="Campaign" ma:default="" ma:fieldId="{eb9cf3a3-af7b-473f-aa5c-9c98148a90a4}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e8386062bd54e24a95c83b32ccbdb34" ma:index="27" nillable="true" ma:taxonomy="true" ma:internalName="le8386062bd54e24a95c83b32ccbdb34" ma:taxonomyFieldName="Track" ma:displayName="Track" ma:default="" ma:fieldId="{5e838606-2bd5-4e24-a95c-83b32ccbdb34}" ma:sspId="e385fb40-52d4-4fae-9c5b-3e8ff8a5878e" ma:termSetId="043e2b11-12ce-49cc-a347-2f73f2b7fe4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4d4d959795b4220a289a041ed046605" ma:index="29" nillable="true" ma:taxonomy="true" ma:internalName="j4d4d959795b4220a289a041ed046605" ma:taxonomyFieldName="Audience1" ma:displayName="Audience" ma:default="" ma:fieldId="{34d4d959-795b-4220-a289-a041ed046605}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38" nillable="true" ma:displayName="Sharing Hint Hash" ma:internalName="SharingHintHash" ma:readOnly="true">
      <xsd:simpleType>
        <xsd:restriction base="dms:Text"/>
      </xsd:simpleType>
    </xsd:element>
    <xsd:element name="SharedWithDetails" ma:index="3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hidden="true" ma:list="{5b797c71-5459-41dc-9095-63a63c56aa91}" ma:internalName="TaxCatchAll" ma:showField="CatchAllData" ma:web="12a172fe-0250-434a-85cf-03b10810c5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5b797c71-5459-41dc-9095-63a63c56aa91}" ma:internalName="TaxCatchAllLabel" ma:readOnly="true" ma:showField="CatchAllDataLabel" ma:web="12a172fe-0250-434a-85cf-03b10810c5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1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http://purl.org/dc/elements/1.1/"/>
    <ds:schemaRef ds:uri="http://schemas.microsoft.com/office/2006/metadata/properties"/>
    <ds:schemaRef ds:uri="12a172fe-0250-434a-85cf-03b10810c5e5"/>
    <ds:schemaRef ds:uri="230e9df3-be65-4c73-a93b-d1236ebd677e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2F94FA6-FA40-4826-9A2C-95430517C4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2a172fe-0250-434a-85cf-03b10810c5e5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3437</TotalTime>
  <Words>3114</Words>
  <Application>Microsoft Macintosh PowerPoint</Application>
  <PresentationFormat>Custom</PresentationFormat>
  <Paragraphs>519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Consolas</vt:lpstr>
      <vt:lpstr>Segoe UI</vt:lpstr>
      <vt:lpstr>Segoe UI Light</vt:lpstr>
      <vt:lpstr>Wingdings</vt:lpstr>
      <vt:lpstr>5-30659_Machine_Learning_Data_Science_Conference_Spring_2015_Template</vt:lpstr>
      <vt:lpstr>A Framework for Data Science Projects: Recommendations and Pitfalls to Avoid</vt:lpstr>
      <vt:lpstr>Before we begin…</vt:lpstr>
      <vt:lpstr>Alternatives are…</vt:lpstr>
      <vt:lpstr>Our aim is a blue-print of the whole process</vt:lpstr>
      <vt:lpstr>1. Problem Selection</vt:lpstr>
      <vt:lpstr>1. Problem selection</vt:lpstr>
      <vt:lpstr>1. Problem selection</vt:lpstr>
      <vt:lpstr>1. Problem selection</vt:lpstr>
      <vt:lpstr>2. Data Extraction</vt:lpstr>
      <vt:lpstr>2. Data Extraction</vt:lpstr>
      <vt:lpstr>2. Data Extraction (cntd.)</vt:lpstr>
      <vt:lpstr>3. Descriptive Analytics</vt:lpstr>
      <vt:lpstr>3. Descriptive Analytics</vt:lpstr>
      <vt:lpstr>3. Descriptive Analytics (cntd.)</vt:lpstr>
      <vt:lpstr>3. Descriptive Analytics (cntd.)</vt:lpstr>
      <vt:lpstr>3. Descriptive Analytics (cntd.)</vt:lpstr>
      <vt:lpstr>3. Descriptive Analytics (cntd.)</vt:lpstr>
      <vt:lpstr>3. Descriptive Analytics (cntd.)</vt:lpstr>
      <vt:lpstr>3. Descriptive Analytics (cntd.)</vt:lpstr>
      <vt:lpstr>3. Descriptive Analytics (cntd.)</vt:lpstr>
      <vt:lpstr>3. Descriptive Analytics (cntd.)</vt:lpstr>
      <vt:lpstr>4. Predictive Analytics</vt:lpstr>
      <vt:lpstr>4. Predictive Analytics</vt:lpstr>
      <vt:lpstr>4. Predictive Analytics</vt:lpstr>
      <vt:lpstr>4. Predictive Analytics (cntd.)</vt:lpstr>
      <vt:lpstr>4. Predictive Analytics (cntd.)</vt:lpstr>
      <vt:lpstr>To sum up…</vt:lpstr>
      <vt:lpstr>References</vt:lpstr>
      <vt:lpstr>Co-authors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 &amp; Data Science Conference</dc:subject>
  <dc:creator>Ekrem Kocaguneli</dc:creator>
  <cp:keywords>Machine Learning ＆ Data Science Conference</cp:keywords>
  <dc:description>Template: Mitchell Derrey, Silver Fox Productions
Formatting: 
Audience Type:</dc:description>
  <cp:lastModifiedBy>Microsoft Office User</cp:lastModifiedBy>
  <cp:revision>100</cp:revision>
  <dcterms:created xsi:type="dcterms:W3CDTF">2015-05-11T07:33:40Z</dcterms:created>
  <dcterms:modified xsi:type="dcterms:W3CDTF">2016-09-26T15:28:26Z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0x01010046EBBE4F454C2C47A5E89CD935B1FC7800E83BCD34BAE21044A0567CF64FDFDE54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6;#Microsoft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23;#Redmond|c18f3657-b811-49ee-9b08-ce77b3e7702b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221;#Machine Learning ＆ Data Science Conference|ac1bab9b-78f3-4577-9e01-a43173827233</vt:lpwstr>
  </property>
  <property fmtid="{D5CDD505-2E9C-101B-9397-08002B2CF9AE}" pid="12" name="Audience1">
    <vt:lpwstr/>
  </property>
  <property fmtid="{D5CDD505-2E9C-101B-9397-08002B2CF9AE}" pid="13" name="Event Name">
    <vt:lpwstr>224;#Machine Learning ＆ Data Science Conference|2f5995e3-1e3d-4c27-96d6-c6c80990926c</vt:lpwstr>
  </property>
</Properties>
</file>